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7"/>
  </p:notesMasterIdLst>
  <p:sldIdLst>
    <p:sldId id="256" r:id="rId2"/>
    <p:sldId id="494" r:id="rId3"/>
    <p:sldId id="304" r:id="rId4"/>
    <p:sldId id="303" r:id="rId5"/>
    <p:sldId id="305" r:id="rId6"/>
    <p:sldId id="306" r:id="rId7"/>
    <p:sldId id="313" r:id="rId8"/>
    <p:sldId id="307" r:id="rId9"/>
    <p:sldId id="308" r:id="rId10"/>
    <p:sldId id="310" r:id="rId11"/>
    <p:sldId id="324" r:id="rId12"/>
    <p:sldId id="276" r:id="rId13"/>
    <p:sldId id="325" r:id="rId14"/>
    <p:sldId id="273" r:id="rId15"/>
    <p:sldId id="272" r:id="rId16"/>
    <p:sldId id="286" r:id="rId17"/>
    <p:sldId id="287" r:id="rId18"/>
    <p:sldId id="289" r:id="rId19"/>
    <p:sldId id="478" r:id="rId20"/>
    <p:sldId id="284" r:id="rId21"/>
    <p:sldId id="291" r:id="rId22"/>
    <p:sldId id="288" r:id="rId23"/>
    <p:sldId id="292" r:id="rId24"/>
    <p:sldId id="293" r:id="rId25"/>
    <p:sldId id="294" r:id="rId26"/>
    <p:sldId id="295" r:id="rId27"/>
    <p:sldId id="278" r:id="rId28"/>
    <p:sldId id="285" r:id="rId29"/>
    <p:sldId id="279" r:id="rId30"/>
    <p:sldId id="280" r:id="rId31"/>
    <p:sldId id="281" r:id="rId32"/>
    <p:sldId id="282" r:id="rId33"/>
    <p:sldId id="283" r:id="rId34"/>
    <p:sldId id="296" r:id="rId35"/>
    <p:sldId id="290" r:id="rId36"/>
    <p:sldId id="297" r:id="rId37"/>
    <p:sldId id="326" r:id="rId38"/>
    <p:sldId id="277" r:id="rId39"/>
    <p:sldId id="327" r:id="rId40"/>
    <p:sldId id="300" r:id="rId41"/>
    <p:sldId id="328" r:id="rId42"/>
    <p:sldId id="329" r:id="rId43"/>
    <p:sldId id="330" r:id="rId44"/>
    <p:sldId id="261" r:id="rId45"/>
    <p:sldId id="263"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269" r:id="rId78"/>
    <p:sldId id="262" r:id="rId79"/>
    <p:sldId id="371" r:id="rId80"/>
    <p:sldId id="374" r:id="rId81"/>
    <p:sldId id="375" r:id="rId82"/>
    <p:sldId id="257" r:id="rId83"/>
    <p:sldId id="376" r:id="rId84"/>
    <p:sldId id="379" r:id="rId85"/>
    <p:sldId id="377" r:id="rId86"/>
    <p:sldId id="378" r:id="rId87"/>
    <p:sldId id="380" r:id="rId88"/>
    <p:sldId id="258" r:id="rId89"/>
    <p:sldId id="372" r:id="rId90"/>
    <p:sldId id="373" r:id="rId91"/>
    <p:sldId id="259" r:id="rId92"/>
    <p:sldId id="260" r:id="rId93"/>
    <p:sldId id="331" r:id="rId94"/>
    <p:sldId id="370" r:id="rId95"/>
    <p:sldId id="381" r:id="rId96"/>
    <p:sldId id="382" r:id="rId97"/>
    <p:sldId id="363" r:id="rId98"/>
    <p:sldId id="265" r:id="rId99"/>
    <p:sldId id="267" r:id="rId100"/>
    <p:sldId id="364" r:id="rId101"/>
    <p:sldId id="365" r:id="rId102"/>
    <p:sldId id="366" r:id="rId103"/>
    <p:sldId id="367" r:id="rId104"/>
    <p:sldId id="368" r:id="rId105"/>
    <p:sldId id="369" r:id="rId106"/>
    <p:sldId id="275" r:id="rId107"/>
    <p:sldId id="274" r:id="rId108"/>
    <p:sldId id="383" r:id="rId109"/>
    <p:sldId id="386" r:id="rId110"/>
    <p:sldId id="384" r:id="rId111"/>
    <p:sldId id="314" r:id="rId112"/>
    <p:sldId id="317" r:id="rId113"/>
    <p:sldId id="320" r:id="rId114"/>
    <p:sldId id="319" r:id="rId115"/>
    <p:sldId id="298" r:id="rId116"/>
    <p:sldId id="387" r:id="rId117"/>
    <p:sldId id="388" r:id="rId118"/>
    <p:sldId id="389" r:id="rId119"/>
    <p:sldId id="390" r:id="rId120"/>
    <p:sldId id="391" r:id="rId121"/>
    <p:sldId id="393" r:id="rId122"/>
    <p:sldId id="394" r:id="rId123"/>
    <p:sldId id="395" r:id="rId124"/>
    <p:sldId id="396" r:id="rId125"/>
    <p:sldId id="397" r:id="rId126"/>
    <p:sldId id="322" r:id="rId127"/>
    <p:sldId id="398" r:id="rId128"/>
    <p:sldId id="399" r:id="rId129"/>
    <p:sldId id="400" r:id="rId130"/>
    <p:sldId id="401" r:id="rId131"/>
    <p:sldId id="402" r:id="rId132"/>
    <p:sldId id="403" r:id="rId133"/>
    <p:sldId id="405" r:id="rId134"/>
    <p:sldId id="406" r:id="rId135"/>
    <p:sldId id="407" r:id="rId136"/>
    <p:sldId id="404" r:id="rId137"/>
    <p:sldId id="409" r:id="rId138"/>
    <p:sldId id="411" r:id="rId139"/>
    <p:sldId id="412" r:id="rId140"/>
    <p:sldId id="413" r:id="rId141"/>
    <p:sldId id="408" r:id="rId142"/>
    <p:sldId id="414" r:id="rId143"/>
    <p:sldId id="316" r:id="rId144"/>
    <p:sldId id="318" r:id="rId145"/>
    <p:sldId id="415" r:id="rId146"/>
    <p:sldId id="416" r:id="rId147"/>
    <p:sldId id="417" r:id="rId148"/>
    <p:sldId id="418" r:id="rId149"/>
    <p:sldId id="385" r:id="rId150"/>
    <p:sldId id="420" r:id="rId151"/>
    <p:sldId id="421" r:id="rId152"/>
    <p:sldId id="422" r:id="rId153"/>
    <p:sldId id="423" r:id="rId154"/>
    <p:sldId id="424" r:id="rId155"/>
    <p:sldId id="425" r:id="rId156"/>
    <p:sldId id="426" r:id="rId157"/>
    <p:sldId id="427" r:id="rId158"/>
    <p:sldId id="428" r:id="rId159"/>
    <p:sldId id="429" r:id="rId160"/>
    <p:sldId id="430" r:id="rId161"/>
    <p:sldId id="432" r:id="rId162"/>
    <p:sldId id="433" r:id="rId163"/>
    <p:sldId id="434" r:id="rId164"/>
    <p:sldId id="435" r:id="rId165"/>
    <p:sldId id="436" r:id="rId166"/>
    <p:sldId id="438" r:id="rId167"/>
    <p:sldId id="439" r:id="rId168"/>
    <p:sldId id="441" r:id="rId169"/>
    <p:sldId id="443" r:id="rId170"/>
    <p:sldId id="444" r:id="rId171"/>
    <p:sldId id="419" r:id="rId172"/>
    <p:sldId id="446" r:id="rId173"/>
    <p:sldId id="448" r:id="rId174"/>
    <p:sldId id="447" r:id="rId175"/>
    <p:sldId id="449" r:id="rId176"/>
    <p:sldId id="445" r:id="rId177"/>
    <p:sldId id="451" r:id="rId178"/>
    <p:sldId id="453" r:id="rId179"/>
    <p:sldId id="452" r:id="rId180"/>
    <p:sldId id="454" r:id="rId181"/>
    <p:sldId id="455" r:id="rId182"/>
    <p:sldId id="456" r:id="rId183"/>
    <p:sldId id="457" r:id="rId184"/>
    <p:sldId id="458" r:id="rId185"/>
    <p:sldId id="459" r:id="rId186"/>
    <p:sldId id="460" r:id="rId187"/>
    <p:sldId id="461" r:id="rId188"/>
    <p:sldId id="462" r:id="rId189"/>
    <p:sldId id="463" r:id="rId190"/>
    <p:sldId id="464" r:id="rId191"/>
    <p:sldId id="465" r:id="rId192"/>
    <p:sldId id="467" r:id="rId193"/>
    <p:sldId id="468" r:id="rId194"/>
    <p:sldId id="469" r:id="rId195"/>
    <p:sldId id="470" r:id="rId196"/>
    <p:sldId id="473" r:id="rId197"/>
    <p:sldId id="474" r:id="rId198"/>
    <p:sldId id="475" r:id="rId199"/>
    <p:sldId id="485" r:id="rId200"/>
    <p:sldId id="486" r:id="rId201"/>
    <p:sldId id="487" r:id="rId202"/>
    <p:sldId id="488" r:id="rId203"/>
    <p:sldId id="491" r:id="rId204"/>
    <p:sldId id="492" r:id="rId205"/>
    <p:sldId id="493" r:id="rId206"/>
    <p:sldId id="489" r:id="rId207"/>
    <p:sldId id="479" r:id="rId208"/>
    <p:sldId id="480" r:id="rId209"/>
    <p:sldId id="481" r:id="rId210"/>
    <p:sldId id="482" r:id="rId211"/>
    <p:sldId id="483" r:id="rId212"/>
    <p:sldId id="484" r:id="rId213"/>
    <p:sldId id="471" r:id="rId214"/>
    <p:sldId id="490" r:id="rId215"/>
    <p:sldId id="477" r:id="rId2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810" y="2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F8F131-F322-4858-885D-EF0483AF2001}" type="datetimeFigureOut">
              <a:rPr lang="en-CA" smtClean="0"/>
              <a:t>2025-10-13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F303A4-EBCA-4DF5-8F9A-34B6E8821020}" type="slidenum">
              <a:rPr lang="en-CA" smtClean="0"/>
              <a:t>‹#›</a:t>
            </a:fld>
            <a:endParaRPr lang="en-CA"/>
          </a:p>
        </p:txBody>
      </p:sp>
    </p:spTree>
    <p:extLst>
      <p:ext uri="{BB962C8B-B14F-4D97-AF65-F5344CB8AC3E}">
        <p14:creationId xmlns:p14="http://schemas.microsoft.com/office/powerpoint/2010/main" val="2615826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59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14DCE982-DDCB-491D-9239-4B303C78CFE7}" type="slidenum">
              <a:rPr lang="en-US" altLang="en-US"/>
              <a:pPr/>
              <a:t>141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70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7AAB4723-1FD8-4E2C-88FD-9F1F753EF30E}" type="slidenum">
              <a:rPr lang="en-US" altLang="en-US"/>
              <a:pPr/>
              <a:t>167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72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761E8FD0-D42E-42EB-B881-D9831900BA5C}" type="slidenum">
              <a:rPr lang="en-US" altLang="en-US"/>
              <a:pPr/>
              <a:t>168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74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49AB9ACB-FEAD-4746-9CFE-8562AB328792}" type="slidenum">
              <a:rPr lang="en-US" altLang="en-US"/>
              <a:pPr/>
              <a:t>169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9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5E3B304E-BB7B-4BA8-B806-DF9662B23611}" type="slidenum">
              <a:rPr lang="en-US" altLang="en-US"/>
              <a:pPr/>
              <a:t>174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2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13B8A809-58D2-4C63-899E-C5C3CE097110}" type="slidenum">
              <a:rPr lang="en-US" altLang="en-US"/>
              <a:pPr/>
              <a:t>176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4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1A6F0359-639D-42B1-BCD2-129481AE082F}" type="slidenum">
              <a:rPr lang="en-US" altLang="en-US"/>
              <a:pPr/>
              <a:t>177</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B9C23850-962A-4C11-AE7B-A4B8A552B53A}" type="slidenum">
              <a:rPr lang="en-US" altLang="en-US"/>
              <a:pPr/>
              <a:t>178</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5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B7E84E61-06D5-4A88-BD66-B0E0089C8791}" type="slidenum">
              <a:rPr lang="en-US" altLang="en-US"/>
              <a:pPr/>
              <a:t>179</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7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7B47D819-88D0-4759-BE59-67513FB8AAB7}" type="slidenum">
              <a:rPr lang="en-US" altLang="en-US"/>
              <a:pPr/>
              <a:t>180</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8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CDC744C4-9DA9-4392-8EC5-EE06C5936A6B}" type="slidenum">
              <a:rPr lang="en-US" altLang="en-US"/>
              <a:pPr/>
              <a:t>181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0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6053D56A-5F15-4FB5-9F7D-6FD832AF0EE9}" type="slidenum">
              <a:rPr lang="en-US" altLang="en-US"/>
              <a:pPr/>
              <a:t>158</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9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E55D3479-E961-4953-AAF4-EB3E97E8A0A9}" type="slidenum">
              <a:rPr lang="en-US" altLang="en-US"/>
              <a:pPr/>
              <a:t>182</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0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C735985A-1031-44E3-8C6C-D686C3F50266}" type="slidenum">
              <a:rPr lang="en-US" altLang="en-US"/>
              <a:pPr/>
              <a:t>183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1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BCA47960-8F61-4639-96A4-299A995DDA2B}" type="slidenum">
              <a:rPr lang="en-US" altLang="en-US"/>
              <a:pPr/>
              <a:t>185</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2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FFE6EE61-0135-4AF7-9A63-A2A8488C3A24}" type="slidenum">
              <a:rPr lang="en-US" altLang="en-US"/>
              <a:pPr/>
              <a:t>186</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6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D5467D6E-0E9D-4198-9705-AE6EC8BB3442}" type="slidenum">
              <a:rPr lang="en-US" altLang="en-US"/>
              <a:pPr/>
              <a:t>187</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7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377A62AF-9D5E-4012-AB0F-1B035B2E7E7F}" type="slidenum">
              <a:rPr lang="en-US" altLang="en-US"/>
              <a:pPr/>
              <a:t>188</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8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87F8BC07-D4D4-437A-8BB9-D69A35A6258E}" type="slidenum">
              <a:rPr lang="en-US" altLang="en-US"/>
              <a:pPr/>
              <a:t>189</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9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9D52CF49-BFE5-4960-A1F1-0CFC8E034A6B}" type="slidenum">
              <a:rPr lang="en-US" altLang="en-US"/>
              <a:pPr/>
              <a:t>190</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20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6BC8AB41-D04D-4846-BD47-D869867C8948}" type="slidenum">
              <a:rPr lang="en-US" altLang="en-US"/>
              <a:pPr/>
              <a:t>191</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22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EF2BB8D2-8241-40AC-AB99-DE53B4ABB6CD}" type="slidenum">
              <a:rPr lang="en-US" altLang="en-US"/>
              <a:pPr/>
              <a:t>192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1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EED85217-42A5-4CDC-BE80-1ABB0D9F0258}" type="slidenum">
              <a:rPr lang="en-US" altLang="en-US"/>
              <a:pPr/>
              <a:t>159</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23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3B30C739-5AB2-490C-93D7-80E83E254196}" type="slidenum">
              <a:rPr lang="en-US" altLang="en-US"/>
              <a:pPr/>
              <a:t>193</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24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1F4C1D38-4C15-4DF6-9A8C-440D36D38235}" type="slidenum">
              <a:rPr lang="en-US" altLang="en-US"/>
              <a:pPr/>
              <a:t>194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3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F2EE7BC4-CF9B-4E00-9840-BC1DAD632F2B}" type="slidenum">
              <a:rPr lang="en-US" altLang="en-US"/>
              <a:pPr/>
              <a:t>161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4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E9B62A39-B668-4F49-80D6-6E8E97D35E41}" type="slidenum">
              <a:rPr lang="en-US" altLang="en-US"/>
              <a:pPr/>
              <a:t>162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5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4A511718-1456-4A13-A0B6-1F95F593AB8E}" type="slidenum">
              <a:rPr lang="en-US" altLang="en-US"/>
              <a:pPr/>
              <a:t>163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6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D48D41F6-5F17-4980-818B-5C31FAE35149}" type="slidenum">
              <a:rPr lang="en-US" altLang="en-US"/>
              <a:pPr/>
              <a:t>164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7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7EBABB96-C351-46E8-8610-3EE83D3DE1FD}" type="slidenum">
              <a:rPr lang="en-US" altLang="en-US"/>
              <a:pPr/>
              <a:t>165</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9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fld id="{3188E81C-EF44-421C-9E38-9A0E4120E093}" type="slidenum">
              <a:rPr lang="en-US" altLang="en-US"/>
              <a:pPr/>
              <a:t>166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C90F04C1-77A6-4F8F-A7D0-D88C777BE86B}" type="datetimeFigureOut">
              <a:rPr lang="en-CA" smtClean="0"/>
              <a:t>2025-10-13</a:t>
            </a:fld>
            <a:endParaRPr lang="en-CA"/>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CA"/>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6829953-1BDA-423F-A4F5-467DC2B5867D}" type="slidenum">
              <a:rPr lang="en-CA" smtClean="0"/>
              <a:t>‹#›</a:t>
            </a:fld>
            <a:endParaRPr lang="en-CA"/>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F04C1-77A6-4F8F-A7D0-D88C777BE86B}" type="datetimeFigureOut">
              <a:rPr lang="en-CA" smtClean="0"/>
              <a:t>2025-10-13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829953-1BDA-423F-A4F5-467DC2B5867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F04C1-77A6-4F8F-A7D0-D88C777BE86B}" type="datetimeFigureOut">
              <a:rPr lang="en-CA" smtClean="0"/>
              <a:t>2025-10-13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829953-1BDA-423F-A4F5-467DC2B5867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0F04C1-77A6-4F8F-A7D0-D88C777BE86B}" type="datetimeFigureOut">
              <a:rPr lang="en-CA" smtClean="0"/>
              <a:t>2025-10-13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829953-1BDA-423F-A4F5-467DC2B5867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0F04C1-77A6-4F8F-A7D0-D88C777BE86B}" type="datetimeFigureOut">
              <a:rPr lang="en-CA" smtClean="0"/>
              <a:t>2025-10-13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829953-1BDA-423F-A4F5-467DC2B5867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90F04C1-77A6-4F8F-A7D0-D88C777BE86B}" type="datetimeFigureOut">
              <a:rPr lang="en-CA" smtClean="0"/>
              <a:t>2025-10-13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6829953-1BDA-423F-A4F5-467DC2B5867D}" type="slidenum">
              <a:rPr lang="en-CA" smtClean="0"/>
              <a:t>‹#›</a:t>
            </a:fld>
            <a:endParaRPr lang="en-CA"/>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0F04C1-77A6-4F8F-A7D0-D88C777BE86B}" type="datetimeFigureOut">
              <a:rPr lang="en-CA" smtClean="0"/>
              <a:t>2025-10-13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6829953-1BDA-423F-A4F5-467DC2B5867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0F04C1-77A6-4F8F-A7D0-D88C777BE86B}" type="datetimeFigureOut">
              <a:rPr lang="en-CA" smtClean="0"/>
              <a:t>2025-10-13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6829953-1BDA-423F-A4F5-467DC2B5867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F04C1-77A6-4F8F-A7D0-D88C777BE86B}" type="datetimeFigureOut">
              <a:rPr lang="en-CA" smtClean="0"/>
              <a:t>2025-10-13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6829953-1BDA-423F-A4F5-467DC2B5867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90F04C1-77A6-4F8F-A7D0-D88C777BE86B}" type="datetimeFigureOut">
              <a:rPr lang="en-CA" smtClean="0"/>
              <a:t>2025-10-13</a:t>
            </a:fld>
            <a:endParaRPr lang="en-CA"/>
          </a:p>
        </p:txBody>
      </p:sp>
      <p:sp>
        <p:nvSpPr>
          <p:cNvPr id="7" name="Slide Number Placeholder 6"/>
          <p:cNvSpPr>
            <a:spLocks noGrp="1"/>
          </p:cNvSpPr>
          <p:nvPr>
            <p:ph type="sldNum" sz="quarter" idx="12"/>
          </p:nvPr>
        </p:nvSpPr>
        <p:spPr/>
        <p:txBody>
          <a:bodyPr/>
          <a:lstStyle/>
          <a:p>
            <a:fld id="{86829953-1BDA-423F-A4F5-467DC2B5867D}" type="slidenum">
              <a:rPr lang="en-CA" smtClean="0"/>
              <a:t>‹#›</a:t>
            </a:fld>
            <a:endParaRPr lang="en-CA"/>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CA"/>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0F04C1-77A6-4F8F-A7D0-D88C777BE86B}" type="datetimeFigureOut">
              <a:rPr lang="en-CA" smtClean="0"/>
              <a:t>2025-10-13</a:t>
            </a:fld>
            <a:endParaRPr lang="en-CA"/>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CA"/>
          </a:p>
        </p:txBody>
      </p:sp>
      <p:sp>
        <p:nvSpPr>
          <p:cNvPr id="7" name="Slide Number Placeholder 6"/>
          <p:cNvSpPr>
            <a:spLocks noGrp="1"/>
          </p:cNvSpPr>
          <p:nvPr>
            <p:ph type="sldNum" sz="quarter" idx="12"/>
          </p:nvPr>
        </p:nvSpPr>
        <p:spPr/>
        <p:txBody>
          <a:bodyPr/>
          <a:lstStyle/>
          <a:p>
            <a:fld id="{86829953-1BDA-423F-A4F5-467DC2B5867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C90F04C1-77A6-4F8F-A7D0-D88C777BE86B}" type="datetimeFigureOut">
              <a:rPr lang="en-CA" smtClean="0"/>
              <a:t>2025-10-13</a:t>
            </a:fld>
            <a:endParaRPr lang="en-CA"/>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CA"/>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6829953-1BDA-423F-A4F5-467DC2B5867D}"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1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17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17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5.jpeg"/><Relationship Id="rId4" Type="http://schemas.openxmlformats.org/officeDocument/2006/relationships/image" Target="../media/image184.jpeg"/></Relationships>
</file>

<file path=ppt/slides/_rels/slide17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4" Type="http://schemas.openxmlformats.org/officeDocument/2006/relationships/image" Target="../media/image188.jpeg"/></Relationships>
</file>

<file path=ppt/slides/_rels/slide17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0.jpeg"/></Relationships>
</file>

<file path=ppt/slides/_rels/slide17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4.xml"/><Relationship Id="rId5" Type="http://schemas.openxmlformats.org/officeDocument/2006/relationships/image" Target="../media/image213.jpeg"/><Relationship Id="rId4" Type="http://schemas.openxmlformats.org/officeDocument/2006/relationships/image" Target="../media/image212.png"/></Relationships>
</file>

<file path=ppt/slides/_rels/slide19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 Id="rId4" Type="http://schemas.openxmlformats.org/officeDocument/2006/relationships/image" Target="../media/image216.jp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image" Target="../media/image217.jpeg"/><Relationship Id="rId1" Type="http://schemas.openxmlformats.org/officeDocument/2006/relationships/slideLayout" Target="../slideLayouts/slideLayout7.xml"/><Relationship Id="rId4" Type="http://schemas.openxmlformats.org/officeDocument/2006/relationships/image" Target="../media/image219.jpg"/></Relationships>
</file>

<file path=ppt/slides/_rels/slide20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 Id="rId4" Type="http://schemas.openxmlformats.org/officeDocument/2006/relationships/image" Target="../media/image222.jpeg"/></Relationships>
</file>

<file path=ppt/slides/_rels/slide202.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jpeg"/><Relationship Id="rId1" Type="http://schemas.openxmlformats.org/officeDocument/2006/relationships/slideLayout" Target="../slideLayouts/slideLayout7.xml"/><Relationship Id="rId4" Type="http://schemas.openxmlformats.org/officeDocument/2006/relationships/image" Target="../media/image225.jpeg"/></Relationships>
</file>

<file path=ppt/slides/_rels/slide203.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image" Target="../media/image226.jp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image" Target="../media/image228.jpg"/><Relationship Id="rId1" Type="http://schemas.openxmlformats.org/officeDocument/2006/relationships/slideLayout" Target="../slideLayouts/slideLayout7.xml"/><Relationship Id="rId4" Type="http://schemas.openxmlformats.org/officeDocument/2006/relationships/image" Target="../media/image230.jpeg"/></Relationships>
</file>

<file path=ppt/slides/_rels/slide205.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image" Target="../media/image231.jp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en.wikipedia.org/wiki/Tsimshian_people"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9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60846" y="2276872"/>
            <a:ext cx="3313355" cy="1702160"/>
          </a:xfrm>
        </p:spPr>
        <p:txBody>
          <a:bodyPr>
            <a:normAutofit/>
          </a:bodyPr>
          <a:lstStyle/>
          <a:p>
            <a:pPr algn="ctr"/>
            <a:r>
              <a:rPr lang="en-CA" sz="6600" b="1" dirty="0"/>
              <a:t>RSCHS</a:t>
            </a:r>
          </a:p>
        </p:txBody>
      </p:sp>
      <p:sp>
        <p:nvSpPr>
          <p:cNvPr id="3" name="Subtitle 2"/>
          <p:cNvSpPr>
            <a:spLocks noGrp="1"/>
          </p:cNvSpPr>
          <p:nvPr>
            <p:ph type="subTitle" idx="1"/>
          </p:nvPr>
        </p:nvSpPr>
        <p:spPr>
          <a:xfrm>
            <a:off x="4572000" y="3938806"/>
            <a:ext cx="3672407" cy="2298506"/>
          </a:xfr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8100000" scaled="1"/>
            <a:tileRect/>
          </a:gradFill>
        </p:spPr>
        <p:txBody>
          <a:bodyPr>
            <a:normAutofit/>
          </a:bodyPr>
          <a:lstStyle/>
          <a:p>
            <a:pPr algn="ctr"/>
            <a:r>
              <a:rPr lang="en-CA" sz="3600" b="1" i="1" dirty="0">
                <a:solidFill>
                  <a:schemeClr val="bg1"/>
                </a:solidFill>
              </a:rPr>
              <a:t>T-Birds</a:t>
            </a:r>
          </a:p>
          <a:p>
            <a:pPr algn="ctr"/>
            <a:r>
              <a:rPr lang="en-CA" sz="3600" b="1" i="1" dirty="0">
                <a:solidFill>
                  <a:schemeClr val="bg1"/>
                </a:solidFill>
              </a:rPr>
              <a:t>Forever!</a:t>
            </a:r>
          </a:p>
        </p:txBody>
      </p:sp>
      <p:pic>
        <p:nvPicPr>
          <p:cNvPr id="1026" name="Picture 2" descr="C:\Users\Darcey\AppData\Local\Microsoft\Windows\Temporary Internet Files\Content.Outlook\W1NDAUU3\IMG_1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6" y="595838"/>
            <a:ext cx="9144000" cy="3342968"/>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1 3"/>
          <p:cNvSpPr/>
          <p:nvPr/>
        </p:nvSpPr>
        <p:spPr>
          <a:xfrm>
            <a:off x="539552" y="2897560"/>
            <a:ext cx="4392488" cy="39604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t>Welcome Class of ‘75</a:t>
            </a:r>
          </a:p>
        </p:txBody>
      </p:sp>
      <p:sp>
        <p:nvSpPr>
          <p:cNvPr id="7" name="Rectangle 6"/>
          <p:cNvSpPr/>
          <p:nvPr/>
        </p:nvSpPr>
        <p:spPr>
          <a:xfrm>
            <a:off x="4199574" y="2362708"/>
            <a:ext cx="960519" cy="1477328"/>
          </a:xfrm>
          <a:prstGeom prst="rect">
            <a:avLst/>
          </a:prstGeom>
          <a:solidFill>
            <a:srgbClr val="0070C0"/>
          </a:solidFill>
          <a:ln>
            <a:solidFill>
              <a:srgbClr val="002060"/>
            </a:solidFill>
          </a:ln>
        </p:spPr>
        <p:txBody>
          <a:bodyPr wrap="none" lIns="91440" tIns="45720" rIns="91440" bIns="45720" anchor="ctr">
            <a:spAutoFit/>
          </a:bodyPr>
          <a:lstStyle/>
          <a:p>
            <a:pPr algn="ctr"/>
            <a:r>
              <a:rPr lang="en-CA" sz="5400" b="1" cap="none" spc="0" dirty="0">
                <a:ln w="10160">
                  <a:solidFill>
                    <a:schemeClr val="accent1"/>
                  </a:solidFill>
                  <a:prstDash val="solid"/>
                </a:ln>
                <a:solidFill>
                  <a:srgbClr val="FFC000"/>
                </a:solidFill>
                <a:effectLst>
                  <a:outerShdw blurRad="38100" dist="32000" dir="5400000" algn="tl">
                    <a:srgbClr val="000000">
                      <a:alpha val="30000"/>
                    </a:srgbClr>
                  </a:outerShdw>
                </a:effectLst>
              </a:rPr>
              <a:t>50</a:t>
            </a:r>
          </a:p>
          <a:p>
            <a:pPr algn="ctr"/>
            <a:endParaRPr lang="en-CA" sz="36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92067114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1484784"/>
            <a:ext cx="5238328" cy="3785652"/>
          </a:xfrm>
          <a:prstGeom prst="rect">
            <a:avLst/>
          </a:prstGeom>
        </p:spPr>
        <p:txBody>
          <a:bodyPr wrap="square">
            <a:spAutoFit/>
          </a:bodyPr>
          <a:lstStyle/>
          <a:p>
            <a:r>
              <a:rPr lang="en-CA" sz="4000" dirty="0">
                <a:solidFill>
                  <a:srgbClr val="002060"/>
                </a:solidFill>
              </a:rPr>
              <a:t>Ross Sheppard School's philosophy is based on four pillars - </a:t>
            </a:r>
            <a:r>
              <a:rPr lang="en-CA" sz="4000" b="1" dirty="0">
                <a:solidFill>
                  <a:srgbClr val="002060"/>
                </a:solidFill>
              </a:rPr>
              <a:t>Academics</a:t>
            </a:r>
            <a:r>
              <a:rPr lang="en-CA" sz="4000" dirty="0">
                <a:solidFill>
                  <a:srgbClr val="002060"/>
                </a:solidFill>
              </a:rPr>
              <a:t>, </a:t>
            </a:r>
            <a:r>
              <a:rPr lang="en-CA" sz="4000" b="1" dirty="0">
                <a:solidFill>
                  <a:srgbClr val="002060"/>
                </a:solidFill>
              </a:rPr>
              <a:t>Arts</a:t>
            </a:r>
            <a:r>
              <a:rPr lang="en-CA" sz="4000" dirty="0">
                <a:solidFill>
                  <a:srgbClr val="002060"/>
                </a:solidFill>
              </a:rPr>
              <a:t>, </a:t>
            </a:r>
            <a:r>
              <a:rPr lang="en-CA" sz="4000" b="1" dirty="0">
                <a:solidFill>
                  <a:srgbClr val="002060"/>
                </a:solidFill>
              </a:rPr>
              <a:t>Athletics</a:t>
            </a:r>
            <a:r>
              <a:rPr lang="en-CA" sz="4000" dirty="0">
                <a:solidFill>
                  <a:srgbClr val="002060"/>
                </a:solidFill>
              </a:rPr>
              <a:t> and </a:t>
            </a:r>
            <a:r>
              <a:rPr lang="en-CA" sz="4000" b="1" dirty="0">
                <a:solidFill>
                  <a:srgbClr val="002060"/>
                </a:solidFill>
              </a:rPr>
              <a:t>Service</a:t>
            </a:r>
            <a:endParaRPr lang="en-CA" sz="4000" dirty="0">
              <a:solidFill>
                <a:srgbClr val="002060"/>
              </a:solidFill>
            </a:endParaRPr>
          </a:p>
        </p:txBody>
      </p:sp>
      <p:sp>
        <p:nvSpPr>
          <p:cNvPr id="3" name="Oval 2">
            <a:extLst>
              <a:ext uri="{FF2B5EF4-FFF2-40B4-BE49-F238E27FC236}">
                <a16:creationId xmlns:a16="http://schemas.microsoft.com/office/drawing/2014/main" id="{8A2C31BB-7C94-429A-613E-C7B0F8A7FECA}"/>
              </a:ext>
            </a:extLst>
          </p:cNvPr>
          <p:cNvSpPr/>
          <p:nvPr/>
        </p:nvSpPr>
        <p:spPr>
          <a:xfrm>
            <a:off x="5076056" y="5013176"/>
            <a:ext cx="2736304" cy="1008112"/>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…in our era!</a:t>
            </a:r>
          </a:p>
        </p:txBody>
      </p:sp>
    </p:spTree>
    <p:extLst>
      <p:ext uri="{BB962C8B-B14F-4D97-AF65-F5344CB8AC3E}">
        <p14:creationId xmlns:p14="http://schemas.microsoft.com/office/powerpoint/2010/main" val="11684239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7355160" cy="49034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Oval Callout 2"/>
          <p:cNvSpPr/>
          <p:nvPr/>
        </p:nvSpPr>
        <p:spPr>
          <a:xfrm>
            <a:off x="1331640" y="476672"/>
            <a:ext cx="3024336" cy="1800200"/>
          </a:xfrm>
          <a:prstGeom prst="wedgeEllipseCallout">
            <a:avLst>
              <a:gd name="adj1" fmla="val 39975"/>
              <a:gd name="adj2" fmla="val 554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Crestwood Junior High</a:t>
            </a:r>
          </a:p>
        </p:txBody>
      </p:sp>
    </p:spTree>
    <p:extLst>
      <p:ext uri="{BB962C8B-B14F-4D97-AF65-F5344CB8AC3E}">
        <p14:creationId xmlns:p14="http://schemas.microsoft.com/office/powerpoint/2010/main" val="2176207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91364"/>
            <a:ext cx="7321252" cy="48808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Oval Callout 2"/>
          <p:cNvSpPr/>
          <p:nvPr/>
        </p:nvSpPr>
        <p:spPr>
          <a:xfrm>
            <a:off x="827584" y="260648"/>
            <a:ext cx="2952328" cy="1296144"/>
          </a:xfrm>
          <a:prstGeom prst="wedgeEllipseCallout">
            <a:avLst>
              <a:gd name="adj1" fmla="val 45607"/>
              <a:gd name="adj2" fmla="val 954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Parkview Junior High</a:t>
            </a:r>
          </a:p>
        </p:txBody>
      </p:sp>
    </p:spTree>
    <p:extLst>
      <p:ext uri="{BB962C8B-B14F-4D97-AF65-F5344CB8AC3E}">
        <p14:creationId xmlns:p14="http://schemas.microsoft.com/office/powerpoint/2010/main" val="12780979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40768"/>
            <a:ext cx="7247148" cy="48314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Oval Callout 2"/>
          <p:cNvSpPr/>
          <p:nvPr/>
        </p:nvSpPr>
        <p:spPr>
          <a:xfrm>
            <a:off x="1013195" y="404664"/>
            <a:ext cx="2304256" cy="1340768"/>
          </a:xfrm>
          <a:prstGeom prst="wedgeEllipseCallout">
            <a:avLst>
              <a:gd name="adj1" fmla="val 38692"/>
              <a:gd name="adj2" fmla="val 614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a:t>Sherbrooke</a:t>
            </a:r>
            <a:r>
              <a:rPr lang="en-CA" dirty="0"/>
              <a:t> Junior High</a:t>
            </a:r>
          </a:p>
        </p:txBody>
      </p:sp>
    </p:spTree>
    <p:extLst>
      <p:ext uri="{BB962C8B-B14F-4D97-AF65-F5344CB8AC3E}">
        <p14:creationId xmlns:p14="http://schemas.microsoft.com/office/powerpoint/2010/main" val="26294543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81087"/>
            <a:ext cx="7139136" cy="47594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Oval Callout 2"/>
          <p:cNvSpPr/>
          <p:nvPr/>
        </p:nvSpPr>
        <p:spPr>
          <a:xfrm>
            <a:off x="1115616" y="476672"/>
            <a:ext cx="2592288" cy="1296144"/>
          </a:xfrm>
          <a:prstGeom prst="wedgeEllipseCallout">
            <a:avLst>
              <a:gd name="adj1" fmla="val 19561"/>
              <a:gd name="adj2" fmla="val 693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Talmud Torah Junior High</a:t>
            </a:r>
          </a:p>
        </p:txBody>
      </p:sp>
    </p:spTree>
    <p:extLst>
      <p:ext uri="{BB962C8B-B14F-4D97-AF65-F5344CB8AC3E}">
        <p14:creationId xmlns:p14="http://schemas.microsoft.com/office/powerpoint/2010/main" val="20776894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68134"/>
            <a:ext cx="7791400" cy="52200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Oval Callout 2"/>
          <p:cNvSpPr/>
          <p:nvPr/>
        </p:nvSpPr>
        <p:spPr>
          <a:xfrm>
            <a:off x="755576" y="188640"/>
            <a:ext cx="2520280" cy="1224136"/>
          </a:xfrm>
          <a:prstGeom prst="wedgeEllipseCallout">
            <a:avLst>
              <a:gd name="adj1" fmla="val 67530"/>
              <a:gd name="adj2" fmla="val 432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a:t>Westminister</a:t>
            </a:r>
            <a:r>
              <a:rPr lang="en-CA" dirty="0"/>
              <a:t> Junior High</a:t>
            </a:r>
          </a:p>
        </p:txBody>
      </p:sp>
    </p:spTree>
    <p:extLst>
      <p:ext uri="{BB962C8B-B14F-4D97-AF65-F5344CB8AC3E}">
        <p14:creationId xmlns:p14="http://schemas.microsoft.com/office/powerpoint/2010/main" val="29512712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7062556" cy="48608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Oval Callout 2"/>
          <p:cNvSpPr/>
          <p:nvPr/>
        </p:nvSpPr>
        <p:spPr>
          <a:xfrm>
            <a:off x="566418" y="188640"/>
            <a:ext cx="2448272" cy="1412776"/>
          </a:xfrm>
          <a:prstGeom prst="wedgeEllipseCallout">
            <a:avLst>
              <a:gd name="adj1" fmla="val 111093"/>
              <a:gd name="adj2" fmla="val 59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Westmount Junior High</a:t>
            </a:r>
          </a:p>
        </p:txBody>
      </p:sp>
    </p:spTree>
    <p:extLst>
      <p:ext uri="{BB962C8B-B14F-4D97-AF65-F5344CB8AC3E}">
        <p14:creationId xmlns:p14="http://schemas.microsoft.com/office/powerpoint/2010/main" val="324787719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Darcey\Desktop\My Files\MyFiles 2\Ross Shep Reunion\old t-birdTextP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340768"/>
            <a:ext cx="3980568" cy="3746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CA" b="1" dirty="0"/>
              <a:t>32</a:t>
            </a:r>
            <a:r>
              <a:rPr lang="en-CA" b="1" baseline="30000" dirty="0"/>
              <a:t>nd</a:t>
            </a:r>
            <a:r>
              <a:rPr lang="en-CA" b="1" dirty="0"/>
              <a:t> Year Reunion </a:t>
            </a:r>
            <a:br>
              <a:rPr lang="en-CA" dirty="0"/>
            </a:br>
            <a:r>
              <a:rPr lang="en-CA" b="1" i="1" dirty="0">
                <a:solidFill>
                  <a:schemeClr val="accent3">
                    <a:lumMod val="75000"/>
                  </a:schemeClr>
                </a:solidFill>
              </a:rPr>
              <a:t>Happy 50</a:t>
            </a:r>
            <a:r>
              <a:rPr lang="en-CA" b="1" i="1" baseline="30000" dirty="0">
                <a:solidFill>
                  <a:schemeClr val="accent3">
                    <a:lumMod val="75000"/>
                  </a:schemeClr>
                </a:solidFill>
              </a:rPr>
              <a:t>th</a:t>
            </a:r>
            <a:r>
              <a:rPr lang="en-CA" b="1" i="1" dirty="0">
                <a:solidFill>
                  <a:schemeClr val="accent3">
                    <a:lumMod val="75000"/>
                  </a:schemeClr>
                </a:solidFill>
              </a:rPr>
              <a:t> birthday!</a:t>
            </a:r>
          </a:p>
        </p:txBody>
      </p:sp>
      <p:sp>
        <p:nvSpPr>
          <p:cNvPr id="4" name="Text Placeholder 3"/>
          <p:cNvSpPr>
            <a:spLocks noGrp="1"/>
          </p:cNvSpPr>
          <p:nvPr>
            <p:ph type="body" sz="half" idx="2"/>
          </p:nvPr>
        </p:nvSpPr>
        <p:spPr/>
        <p:txBody>
          <a:bodyPr>
            <a:normAutofit fontScale="92500" lnSpcReduction="10000"/>
          </a:bodyPr>
          <a:lstStyle/>
          <a:p>
            <a:endParaRPr lang="en-CA" sz="1800" dirty="0"/>
          </a:p>
          <a:p>
            <a:r>
              <a:rPr lang="en-CA" sz="1800" b="1" dirty="0"/>
              <a:t>October 6, 2007</a:t>
            </a:r>
          </a:p>
          <a:p>
            <a:endParaRPr lang="en-CA" sz="1800" dirty="0"/>
          </a:p>
          <a:p>
            <a:r>
              <a:rPr lang="en-CA" sz="1800" dirty="0"/>
              <a:t>Mix and Mingle at </a:t>
            </a:r>
          </a:p>
          <a:p>
            <a:r>
              <a:rPr lang="en-CA" sz="1800" dirty="0" err="1"/>
              <a:t>Bo’diddley’s</a:t>
            </a:r>
            <a:r>
              <a:rPr lang="en-CA" sz="1800" dirty="0"/>
              <a:t> Roadhouse</a:t>
            </a:r>
          </a:p>
          <a:p>
            <a:endParaRPr lang="en-CA" dirty="0"/>
          </a:p>
          <a:p>
            <a:endParaRPr lang="en-CA" dirty="0"/>
          </a:p>
        </p:txBody>
      </p:sp>
      <p:pic>
        <p:nvPicPr>
          <p:cNvPr id="2050" name="Picture 2" descr="Download High Quality birthday hat clipart translucent Transparent PNG Images - Art Prim clip ...">
            <a:extLst>
              <a:ext uri="{FF2B5EF4-FFF2-40B4-BE49-F238E27FC236}">
                <a16:creationId xmlns:a16="http://schemas.microsoft.com/office/drawing/2014/main" id="{66D1EBC3-B2CA-0DE7-FD05-C528466061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6844" y="732364"/>
            <a:ext cx="1296144" cy="190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46495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268760"/>
            <a:ext cx="3991322" cy="46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p:cNvSpPr/>
          <p:nvPr/>
        </p:nvSpPr>
        <p:spPr>
          <a:xfrm>
            <a:off x="5250954" y="1268759"/>
            <a:ext cx="2921446" cy="2328271"/>
          </a:xfrm>
          <a:prstGeom prst="wedgeEllipseCallout">
            <a:avLst>
              <a:gd name="adj1" fmla="val -98072"/>
              <a:gd name="adj2" fmla="val 30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How the heck did we get this old?!!!!!</a:t>
            </a:r>
          </a:p>
        </p:txBody>
      </p:sp>
    </p:spTree>
    <p:extLst>
      <p:ext uri="{BB962C8B-B14F-4D97-AF65-F5344CB8AC3E}">
        <p14:creationId xmlns:p14="http://schemas.microsoft.com/office/powerpoint/2010/main" val="17426219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81547"/>
            <a:ext cx="7422976" cy="55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8133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9100"/>
            <a:ext cx="8077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3526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4061"/>
            <a:ext cx="3312368" cy="504056"/>
          </a:xfrm>
        </p:spPr>
        <p:txBody>
          <a:bodyPr>
            <a:noAutofit/>
          </a:bodyPr>
          <a:lstStyle/>
          <a:p>
            <a:r>
              <a:rPr lang="en-CA" sz="2800" dirty="0">
                <a:solidFill>
                  <a:schemeClr val="bg1"/>
                </a:solidFill>
              </a:rPr>
              <a:t>Notable Alumni</a:t>
            </a:r>
          </a:p>
        </p:txBody>
      </p:sp>
      <p:sp>
        <p:nvSpPr>
          <p:cNvPr id="3" name="Content Placeholder 2"/>
          <p:cNvSpPr>
            <a:spLocks noGrp="1"/>
          </p:cNvSpPr>
          <p:nvPr>
            <p:ph idx="1"/>
          </p:nvPr>
        </p:nvSpPr>
        <p:spPr>
          <a:xfrm>
            <a:off x="827584" y="836712"/>
            <a:ext cx="7344816" cy="4995917"/>
          </a:xfrm>
        </p:spPr>
        <p:txBody>
          <a:bodyPr>
            <a:normAutofit/>
          </a:bodyPr>
          <a:lstStyle/>
          <a:p>
            <a:pPr marL="68580" indent="0">
              <a:buNone/>
            </a:pPr>
            <a:r>
              <a:rPr lang="en-CA" sz="1600" b="1" dirty="0">
                <a:solidFill>
                  <a:srgbClr val="002060"/>
                </a:solidFill>
              </a:rPr>
              <a:t>Murray Campbell </a:t>
            </a:r>
            <a:r>
              <a:rPr lang="en-CA" sz="1600" dirty="0"/>
              <a:t>– creator of Deep Blue that defeated  world chess champion Garry Kasparov in 1997</a:t>
            </a:r>
          </a:p>
          <a:p>
            <a:pPr marL="68580" indent="0">
              <a:buNone/>
            </a:pPr>
            <a:r>
              <a:rPr lang="en-CA" sz="1600" b="1" dirty="0"/>
              <a:t>Jermaine </a:t>
            </a:r>
            <a:r>
              <a:rPr lang="en-CA" sz="1600" b="1" dirty="0" err="1"/>
              <a:t>Bucknor</a:t>
            </a:r>
            <a:r>
              <a:rPr lang="en-CA" sz="1600" b="1" dirty="0"/>
              <a:t> </a:t>
            </a:r>
            <a:r>
              <a:rPr lang="en-CA" sz="1600" dirty="0"/>
              <a:t>– basketball player</a:t>
            </a:r>
          </a:p>
          <a:p>
            <a:pPr marL="68580" indent="0">
              <a:buNone/>
            </a:pPr>
            <a:r>
              <a:rPr lang="en-CA" sz="1600" b="1" dirty="0"/>
              <a:t>Meghan Collison </a:t>
            </a:r>
            <a:r>
              <a:rPr lang="en-CA" sz="1600" dirty="0"/>
              <a:t>– high fashion model</a:t>
            </a:r>
          </a:p>
          <a:p>
            <a:pPr marL="68580" indent="0">
              <a:buNone/>
            </a:pPr>
            <a:r>
              <a:rPr lang="en-CA" sz="1600" b="1" dirty="0"/>
              <a:t>Paul </a:t>
            </a:r>
            <a:r>
              <a:rPr lang="en-CA" sz="1600" b="1" dirty="0" err="1"/>
              <a:t>Comrie</a:t>
            </a:r>
            <a:r>
              <a:rPr lang="en-CA" sz="1600" b="1" dirty="0"/>
              <a:t> </a:t>
            </a:r>
            <a:r>
              <a:rPr lang="en-CA" sz="1600" dirty="0"/>
              <a:t>– NHL</a:t>
            </a:r>
          </a:p>
          <a:p>
            <a:pPr marL="68580" indent="0">
              <a:buNone/>
            </a:pPr>
            <a:r>
              <a:rPr lang="en-CA" sz="1600" b="1" dirty="0"/>
              <a:t>Jessica Greg </a:t>
            </a:r>
            <a:r>
              <a:rPr lang="en-CA" sz="1600" dirty="0"/>
              <a:t>- Olympic Short Track Speed Skater (2010) Silver Medalist</a:t>
            </a:r>
          </a:p>
          <a:p>
            <a:pPr marL="68580" indent="0">
              <a:buNone/>
            </a:pPr>
            <a:r>
              <a:rPr lang="en-CA" sz="1600" b="1" dirty="0"/>
              <a:t>Wayne Gretzky </a:t>
            </a:r>
            <a:r>
              <a:rPr lang="en-CA" sz="1600" dirty="0"/>
              <a:t>– aka “the great one”</a:t>
            </a:r>
          </a:p>
          <a:p>
            <a:pPr marL="68580" indent="0">
              <a:buNone/>
            </a:pPr>
            <a:r>
              <a:rPr lang="en-CA" sz="1600" b="1" dirty="0"/>
              <a:t>Barb </a:t>
            </a:r>
            <a:r>
              <a:rPr lang="en-CA" sz="1600" b="1" dirty="0" err="1"/>
              <a:t>Higgens</a:t>
            </a:r>
            <a:r>
              <a:rPr lang="en-CA" sz="1600" b="1" dirty="0"/>
              <a:t> </a:t>
            </a:r>
            <a:r>
              <a:rPr lang="en-CA" sz="1600" dirty="0"/>
              <a:t>– newscaster and journalist CTV</a:t>
            </a:r>
          </a:p>
          <a:p>
            <a:pPr marL="68580" indent="0">
              <a:buNone/>
            </a:pPr>
            <a:r>
              <a:rPr lang="en-CA" sz="1600" b="1" dirty="0"/>
              <a:t>Susan </a:t>
            </a:r>
            <a:r>
              <a:rPr lang="en-CA" sz="1600" b="1" dirty="0" err="1"/>
              <a:t>Humpheys</a:t>
            </a:r>
            <a:r>
              <a:rPr lang="en-CA" sz="1600" b="1" dirty="0"/>
              <a:t> </a:t>
            </a:r>
            <a:r>
              <a:rPr lang="en-CA" sz="1600" dirty="0"/>
              <a:t>- Olympic Figure Skater </a:t>
            </a:r>
          </a:p>
          <a:p>
            <a:pPr marL="68580" indent="0">
              <a:buNone/>
            </a:pPr>
            <a:r>
              <a:rPr lang="en-CA" sz="1600" b="1" dirty="0"/>
              <a:t>Rick </a:t>
            </a:r>
            <a:r>
              <a:rPr lang="en-CA" sz="1600" b="1" dirty="0" err="1"/>
              <a:t>LeLachuer</a:t>
            </a:r>
            <a:r>
              <a:rPr lang="en-CA" sz="1600" b="1" dirty="0"/>
              <a:t> </a:t>
            </a:r>
            <a:r>
              <a:rPr lang="en-CA" sz="1600" dirty="0"/>
              <a:t>-  President &amp; CEO Edmonton Eskimos</a:t>
            </a:r>
          </a:p>
          <a:p>
            <a:pPr marL="68580" indent="0">
              <a:buNone/>
            </a:pPr>
            <a:r>
              <a:rPr lang="en-CA" sz="1600" b="1" dirty="0"/>
              <a:t>Hugh O’Neill </a:t>
            </a:r>
            <a:r>
              <a:rPr lang="en-CA" sz="1600" dirty="0"/>
              <a:t>– CFL player</a:t>
            </a:r>
          </a:p>
          <a:p>
            <a:pPr marL="68580" indent="0">
              <a:buNone/>
            </a:pPr>
            <a:r>
              <a:rPr lang="en-CA" sz="1600" b="1" dirty="0" err="1"/>
              <a:t>Annamay</a:t>
            </a:r>
            <a:r>
              <a:rPr lang="en-CA" sz="1600" b="1" dirty="0"/>
              <a:t> Pierse </a:t>
            </a:r>
            <a:r>
              <a:rPr lang="en-CA" sz="1600" dirty="0"/>
              <a:t>- Olympic Swimmer , World short course Record Holder</a:t>
            </a:r>
          </a:p>
          <a:p>
            <a:pPr marL="68580" indent="0">
              <a:buNone/>
            </a:pPr>
            <a:r>
              <a:rPr lang="en-CA" sz="1600" b="1" dirty="0" err="1"/>
              <a:t>Jame</a:t>
            </a:r>
            <a:r>
              <a:rPr lang="en-CA" sz="1600" b="1" dirty="0"/>
              <a:t> Sale </a:t>
            </a:r>
            <a:r>
              <a:rPr lang="en-CA" sz="1600" dirty="0"/>
              <a:t>- Olympic Figure Skater &amp; Olympic Gold Medalist</a:t>
            </a:r>
          </a:p>
          <a:p>
            <a:pPr marL="68580" indent="0">
              <a:buNone/>
            </a:pPr>
            <a:r>
              <a:rPr lang="en-CA" sz="1600" b="1" dirty="0"/>
              <a:t>Paula Simons </a:t>
            </a:r>
            <a:r>
              <a:rPr lang="en-CA" sz="1600" dirty="0"/>
              <a:t>– Edmonton Journal</a:t>
            </a:r>
          </a:p>
          <a:p>
            <a:pPr marL="68580" indent="0">
              <a:buNone/>
            </a:pPr>
            <a:r>
              <a:rPr lang="en-CA" sz="1600" b="1" dirty="0"/>
              <a:t>Adam Thrasher </a:t>
            </a:r>
            <a:r>
              <a:rPr lang="en-CA" sz="1600" dirty="0"/>
              <a:t>– creator of Space Moose</a:t>
            </a:r>
          </a:p>
          <a:p>
            <a:pPr marL="68580" indent="0">
              <a:buNone/>
            </a:pPr>
            <a:r>
              <a:rPr lang="en-CA" sz="1600" b="1" dirty="0"/>
              <a:t>Marc Talbert </a:t>
            </a:r>
            <a:r>
              <a:rPr lang="en-CA" sz="1600" dirty="0"/>
              <a:t>– CFL player and Grey Cup winner Edmonton Eskimos</a:t>
            </a:r>
          </a:p>
          <a:p>
            <a:pPr marL="68580" indent="0">
              <a:buNone/>
            </a:pPr>
            <a:r>
              <a:rPr lang="en-CA" sz="1600" b="1" dirty="0"/>
              <a:t>Angela Whyte </a:t>
            </a:r>
            <a:r>
              <a:rPr lang="en-CA" sz="1600" dirty="0"/>
              <a:t>– Olympic track &amp; Field 2004, 2008</a:t>
            </a:r>
          </a:p>
          <a:p>
            <a:pPr marL="68580" indent="0">
              <a:buNone/>
            </a:pPr>
            <a:endParaRPr lang="en-CA" sz="1600" dirty="0"/>
          </a:p>
          <a:p>
            <a:pPr marL="68580" indent="0">
              <a:buNone/>
            </a:pPr>
            <a:endParaRPr lang="en-CA" sz="1600" dirty="0"/>
          </a:p>
          <a:p>
            <a:pPr marL="68580" indent="0">
              <a:buNone/>
            </a:pPr>
            <a:endParaRPr lang="en-CA" sz="1600" dirty="0"/>
          </a:p>
        </p:txBody>
      </p:sp>
    </p:spTree>
    <p:extLst>
      <p:ext uri="{BB962C8B-B14F-4D97-AF65-F5344CB8AC3E}">
        <p14:creationId xmlns:p14="http://schemas.microsoft.com/office/powerpoint/2010/main" val="15609514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52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268760"/>
            <a:ext cx="6624736"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827584" y="620688"/>
            <a:ext cx="3528392" cy="1296144"/>
          </a:xfrm>
          <a:prstGeom prst="wedgeEllipseCallout">
            <a:avLst>
              <a:gd name="adj1" fmla="val 22193"/>
              <a:gd name="adj2" fmla="val 78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Greetings by Chris </a:t>
            </a:r>
            <a:r>
              <a:rPr lang="en-CA" dirty="0" err="1"/>
              <a:t>Alloway</a:t>
            </a:r>
            <a:r>
              <a:rPr lang="en-CA" dirty="0"/>
              <a:t> &amp; Carol </a:t>
            </a:r>
            <a:r>
              <a:rPr lang="en-CA" dirty="0" err="1"/>
              <a:t>MacQuisten</a:t>
            </a:r>
            <a:endParaRPr lang="en-CA" dirty="0"/>
          </a:p>
        </p:txBody>
      </p:sp>
    </p:spTree>
    <p:extLst>
      <p:ext uri="{BB962C8B-B14F-4D97-AF65-F5344CB8AC3E}">
        <p14:creationId xmlns:p14="http://schemas.microsoft.com/office/powerpoint/2010/main" val="312587381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415" y="476672"/>
            <a:ext cx="7670800"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ular Callout 1"/>
          <p:cNvSpPr/>
          <p:nvPr/>
        </p:nvSpPr>
        <p:spPr>
          <a:xfrm>
            <a:off x="1619672" y="1052736"/>
            <a:ext cx="2971304" cy="864096"/>
          </a:xfrm>
          <a:prstGeom prst="wedgeRectCallout">
            <a:avLst>
              <a:gd name="adj1" fmla="val -19734"/>
              <a:gd name="adj2" fmla="val 49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20 questions to catch up with classmates!</a:t>
            </a:r>
          </a:p>
        </p:txBody>
      </p:sp>
    </p:spTree>
    <p:extLst>
      <p:ext uri="{BB962C8B-B14F-4D97-AF65-F5344CB8AC3E}">
        <p14:creationId xmlns:p14="http://schemas.microsoft.com/office/powerpoint/2010/main" val="28466396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arcey\AppData\Local\Microsoft\Windows\Temporary Internet Files\Content.Outlook\W1NDAUU3\IMG_13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552450"/>
            <a:ext cx="7670800" cy="57531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1187624" y="764704"/>
            <a:ext cx="2952328" cy="1152128"/>
          </a:xfrm>
          <a:prstGeom prst="wedgeEllipseCallout">
            <a:avLst>
              <a:gd name="adj1" fmla="val 23781"/>
              <a:gd name="adj2" fmla="val 88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t>I am sure there is something wrong with the math…are we really 50?</a:t>
            </a:r>
          </a:p>
        </p:txBody>
      </p:sp>
    </p:spTree>
    <p:extLst>
      <p:ext uri="{BB962C8B-B14F-4D97-AF65-F5344CB8AC3E}">
        <p14:creationId xmlns:p14="http://schemas.microsoft.com/office/powerpoint/2010/main" val="2675896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arcey\AppData\Local\Microsoft\Windows\Temporary Internet Files\Content.Outlook\W1NDAUU3\IMG_13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552450"/>
            <a:ext cx="7670800" cy="57531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4077883" y="836712"/>
            <a:ext cx="2880320" cy="1224136"/>
          </a:xfrm>
          <a:prstGeom prst="wedgeEllipseCallout">
            <a:avLst>
              <a:gd name="adj1" fmla="val -32171"/>
              <a:gd name="adj2" fmla="val 651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t>The beer seems to still be popular after all these years</a:t>
            </a:r>
          </a:p>
        </p:txBody>
      </p:sp>
    </p:spTree>
    <p:extLst>
      <p:ext uri="{BB962C8B-B14F-4D97-AF65-F5344CB8AC3E}">
        <p14:creationId xmlns:p14="http://schemas.microsoft.com/office/powerpoint/2010/main" val="33082669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arcey\AppData\Local\Microsoft\Windows\Temporary Internet Files\Content.Outlook\W1NDAUU3\IMG_1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552450"/>
            <a:ext cx="7670800" cy="57531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1835696" y="1484784"/>
            <a:ext cx="2880320" cy="86409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Who are you again? </a:t>
            </a:r>
          </a:p>
        </p:txBody>
      </p:sp>
    </p:spTree>
    <p:extLst>
      <p:ext uri="{BB962C8B-B14F-4D97-AF65-F5344CB8AC3E}">
        <p14:creationId xmlns:p14="http://schemas.microsoft.com/office/powerpoint/2010/main" val="3339743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img_15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24744"/>
            <a:ext cx="7088336" cy="531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71600" y="548680"/>
            <a:ext cx="7024744" cy="576064"/>
          </a:xfrm>
        </p:spPr>
        <p:txBody>
          <a:bodyPr>
            <a:normAutofit/>
          </a:bodyPr>
          <a:lstStyle/>
          <a:p>
            <a:pPr algn="ctr"/>
            <a:r>
              <a:rPr lang="en-CA" sz="1800" dirty="0"/>
              <a:t>Laurie Jardine, Rob Lake, Lorna </a:t>
            </a:r>
            <a:r>
              <a:rPr lang="en-CA" sz="1800" dirty="0" err="1"/>
              <a:t>Rydman</a:t>
            </a:r>
            <a:endParaRPr lang="en-CA" sz="1800" dirty="0"/>
          </a:p>
        </p:txBody>
      </p:sp>
    </p:spTree>
    <p:extLst>
      <p:ext uri="{BB962C8B-B14F-4D97-AF65-F5344CB8AC3E}">
        <p14:creationId xmlns:p14="http://schemas.microsoft.com/office/powerpoint/2010/main" val="407143214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836712"/>
            <a:ext cx="7024744" cy="457120"/>
          </a:xfrm>
        </p:spPr>
        <p:txBody>
          <a:bodyPr>
            <a:normAutofit/>
          </a:bodyPr>
          <a:lstStyle/>
          <a:p>
            <a:pPr algn="ctr"/>
            <a:r>
              <a:rPr lang="en-CA" sz="1800" dirty="0"/>
              <a:t>David Grantham and Barb </a:t>
            </a:r>
            <a:r>
              <a:rPr lang="en-CA" sz="1800" dirty="0" err="1"/>
              <a:t>Drever</a:t>
            </a:r>
            <a:endParaRPr lang="en-CA" sz="1800" dirty="0"/>
          </a:p>
        </p:txBody>
      </p:sp>
      <p:pic>
        <p:nvPicPr>
          <p:cNvPr id="3" name="Picture 3" descr="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77147"/>
            <a:ext cx="6774904" cy="508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22638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529128"/>
          </a:xfrm>
        </p:spPr>
        <p:txBody>
          <a:bodyPr>
            <a:normAutofit/>
          </a:bodyPr>
          <a:lstStyle/>
          <a:p>
            <a:pPr algn="ctr"/>
            <a:r>
              <a:rPr lang="en-CA" sz="1800" dirty="0"/>
              <a:t>Caron Miller, Leslie Ellis, Traci Findlay and Patty Baker</a:t>
            </a:r>
          </a:p>
        </p:txBody>
      </p:sp>
      <p:pic>
        <p:nvPicPr>
          <p:cNvPr id="3" name="Picture 3" descr="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00808"/>
            <a:ext cx="6177632" cy="463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94444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20072" y="2660904"/>
            <a:ext cx="2815336" cy="1463040"/>
          </a:xfrm>
        </p:spPr>
        <p:txBody>
          <a:bodyPr/>
          <a:lstStyle/>
          <a:p>
            <a:r>
              <a:rPr lang="en-CA" dirty="0"/>
              <a:t>Bev </a:t>
            </a:r>
            <a:r>
              <a:rPr lang="en-CA" dirty="0" err="1"/>
              <a:t>Hawrelak</a:t>
            </a:r>
            <a:r>
              <a:rPr lang="en-CA" dirty="0"/>
              <a:t> and Linda </a:t>
            </a:r>
            <a:r>
              <a:rPr lang="en-CA" dirty="0" err="1"/>
              <a:t>Sjoberg</a:t>
            </a:r>
            <a:endParaRPr lang="en-CA" dirty="0"/>
          </a:p>
        </p:txBody>
      </p:sp>
      <p:sp>
        <p:nvSpPr>
          <p:cNvPr id="4" name="Picture Placeholder 3"/>
          <p:cNvSpPr>
            <a:spLocks noGrp="1"/>
          </p:cNvSpPr>
          <p:nvPr>
            <p:ph type="pic" idx="1"/>
          </p:nvPr>
        </p:nvSpPr>
        <p:spPr/>
        <p:txBody>
          <a:bodyPr/>
          <a:lstStyle/>
          <a:p>
            <a:endParaRPr lang="en-CA"/>
          </a:p>
        </p:txBody>
      </p:sp>
      <p:pic>
        <p:nvPicPr>
          <p:cNvPr id="6" name="Picture 3" descr="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816" y="1340768"/>
            <a:ext cx="3600400"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6529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704" y="760377"/>
            <a:ext cx="7024744" cy="529128"/>
          </a:xfrm>
        </p:spPr>
        <p:txBody>
          <a:bodyPr>
            <a:normAutofit fontScale="90000"/>
          </a:bodyPr>
          <a:lstStyle/>
          <a:p>
            <a:pPr algn="ctr"/>
            <a:r>
              <a:rPr lang="en-CA" sz="1800" dirty="0"/>
              <a:t>Shelly Ellis, Wendy </a:t>
            </a:r>
            <a:r>
              <a:rPr lang="en-CA" sz="1800" dirty="0" err="1"/>
              <a:t>Ruemper</a:t>
            </a:r>
            <a:r>
              <a:rPr lang="en-CA" sz="1800" dirty="0"/>
              <a:t>, Lois Bagot</a:t>
            </a:r>
            <a:br>
              <a:rPr lang="en-CA" sz="1800" dirty="0"/>
            </a:br>
            <a:endParaRPr lang="en-CA" sz="1800" dirty="0"/>
          </a:p>
        </p:txBody>
      </p:sp>
      <p:pic>
        <p:nvPicPr>
          <p:cNvPr id="3" name="Picture 3" descr="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4286" y="1052736"/>
            <a:ext cx="6918920" cy="518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76948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016" y="476672"/>
            <a:ext cx="3313355" cy="1702160"/>
          </a:xfrm>
        </p:spPr>
        <p:txBody>
          <a:bodyPr/>
          <a:lstStyle/>
          <a:p>
            <a:pPr algn="r"/>
            <a:r>
              <a:rPr lang="en-CA" b="1" dirty="0">
                <a:solidFill>
                  <a:schemeClr val="bg1"/>
                </a:solidFill>
              </a:rPr>
              <a:t>The Early Years</a:t>
            </a:r>
          </a:p>
        </p:txBody>
      </p:sp>
      <p:sp>
        <p:nvSpPr>
          <p:cNvPr id="3" name="Subtitle 2"/>
          <p:cNvSpPr>
            <a:spLocks noGrp="1"/>
          </p:cNvSpPr>
          <p:nvPr>
            <p:ph type="subTitle" idx="1"/>
          </p:nvPr>
        </p:nvSpPr>
        <p:spPr>
          <a:xfrm>
            <a:off x="4716016" y="3212976"/>
            <a:ext cx="3309803" cy="1260629"/>
          </a:xfrm>
        </p:spPr>
        <p:txBody>
          <a:bodyPr>
            <a:noAutofit/>
          </a:bodyPr>
          <a:lstStyle/>
          <a:p>
            <a:pPr algn="ctr"/>
            <a:r>
              <a:rPr lang="en-CA" sz="4400" b="1" i="1" dirty="0">
                <a:solidFill>
                  <a:srgbClr val="002060"/>
                </a:solidFill>
              </a:rPr>
              <a:t>T- Birds Forever!</a:t>
            </a:r>
          </a:p>
        </p:txBody>
      </p:sp>
      <p:graphicFrame>
        <p:nvGraphicFramePr>
          <p:cNvPr id="4" name="Table 3"/>
          <p:cNvGraphicFramePr>
            <a:graphicFrameLocks noGrp="1"/>
          </p:cNvGraphicFramePr>
          <p:nvPr>
            <p:extLst>
              <p:ext uri="{D42A27DB-BD31-4B8C-83A1-F6EECF244321}">
                <p14:modId xmlns:p14="http://schemas.microsoft.com/office/powerpoint/2010/main" val="4249768628"/>
              </p:ext>
            </p:extLst>
          </p:nvPr>
        </p:nvGraphicFramePr>
        <p:xfrm>
          <a:off x="251520" y="1700808"/>
          <a:ext cx="3600400" cy="2987040"/>
        </p:xfrm>
        <a:graphic>
          <a:graphicData uri="http://schemas.openxmlformats.org/drawingml/2006/table">
            <a:tbl>
              <a:tblPr/>
              <a:tblGrid>
                <a:gridCol w="1062662">
                  <a:extLst>
                    <a:ext uri="{9D8B030D-6E8A-4147-A177-3AD203B41FA5}">
                      <a16:colId xmlns:a16="http://schemas.microsoft.com/office/drawing/2014/main" val="20000"/>
                    </a:ext>
                  </a:extLst>
                </a:gridCol>
                <a:gridCol w="2537738">
                  <a:extLst>
                    <a:ext uri="{9D8B030D-6E8A-4147-A177-3AD203B41FA5}">
                      <a16:colId xmlns:a16="http://schemas.microsoft.com/office/drawing/2014/main" val="20001"/>
                    </a:ext>
                  </a:extLst>
                </a:gridCol>
              </a:tblGrid>
              <a:tr h="233184">
                <a:tc>
                  <a:txBody>
                    <a:bodyPr/>
                    <a:lstStyle/>
                    <a:p>
                      <a:pPr algn="ctr"/>
                      <a:endParaRPr lang="en-CA" dirty="0"/>
                    </a:p>
                  </a:txBody>
                  <a:tcPr marL="0" marR="0" marT="0" marB="0" anchor="ctr">
                    <a:lnL>
                      <a:noFill/>
                    </a:lnL>
                    <a:lnR>
                      <a:noFill/>
                    </a:lnR>
                    <a:lnT>
                      <a:noFill/>
                    </a:lnT>
                    <a:lnB>
                      <a:noFill/>
                    </a:lnB>
                  </a:tcPr>
                </a:tc>
                <a:tc>
                  <a:txBody>
                    <a:bodyPr/>
                    <a:lstStyle/>
                    <a:p>
                      <a:r>
                        <a:rPr lang="en-CA" sz="2800" b="1" i="1" dirty="0">
                          <a:solidFill>
                            <a:schemeClr val="bg1"/>
                          </a:solidFill>
                        </a:rPr>
                        <a:t>"As the years go by, we will remember our friends by the moments of happiness we shared..." </a:t>
                      </a:r>
                      <a:endParaRPr lang="en-CA" sz="2800" b="1" dirty="0">
                        <a:solidFill>
                          <a:schemeClr val="bg1"/>
                        </a:solidFill>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171364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Chris Alloway and Carol MacQuisten</a:t>
            </a:r>
          </a:p>
        </p:txBody>
      </p:sp>
      <p:pic>
        <p:nvPicPr>
          <p:cNvPr id="140290" name="Picture 3" descr="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195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3288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Keith Jakobsen and Lars Christensen</a:t>
            </a:r>
          </a:p>
        </p:txBody>
      </p:sp>
      <p:pic>
        <p:nvPicPr>
          <p:cNvPr id="142338" name="Picture 3" descr="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a:extLst>
              <a:ext uri="{FF2B5EF4-FFF2-40B4-BE49-F238E27FC236}">
                <a16:creationId xmlns:a16="http://schemas.microsoft.com/office/drawing/2014/main" id="{FDC847E9-1BF7-F70E-C06C-201322FF22E7}"/>
              </a:ext>
            </a:extLst>
          </p:cNvPr>
          <p:cNvSpPr/>
          <p:nvPr/>
        </p:nvSpPr>
        <p:spPr>
          <a:xfrm>
            <a:off x="1187624" y="764704"/>
            <a:ext cx="2952328" cy="1152128"/>
          </a:xfrm>
          <a:prstGeom prst="wedgeEllipseCallout">
            <a:avLst>
              <a:gd name="adj1" fmla="val 23781"/>
              <a:gd name="adj2" fmla="val 88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t>Where did he say that keg is buried? </a:t>
            </a:r>
          </a:p>
        </p:txBody>
      </p:sp>
    </p:spTree>
    <p:extLst>
      <p:ext uri="{BB962C8B-B14F-4D97-AF65-F5344CB8AC3E}">
        <p14:creationId xmlns:p14="http://schemas.microsoft.com/office/powerpoint/2010/main" val="28488466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Rob Sokil</a:t>
            </a:r>
          </a:p>
        </p:txBody>
      </p:sp>
      <p:pic>
        <p:nvPicPr>
          <p:cNvPr id="143362" name="Picture 3" descr="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195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1035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Judy Clarkson, Gordon Snow and Gordon Snow's Wife</a:t>
            </a:r>
          </a:p>
        </p:txBody>
      </p:sp>
      <p:pic>
        <p:nvPicPr>
          <p:cNvPr id="144386" name="Picture 3" descr="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50038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Cathy Hole, Leslie Ellis and Carol MacQuisten</a:t>
            </a:r>
          </a:p>
        </p:txBody>
      </p:sp>
      <p:pic>
        <p:nvPicPr>
          <p:cNvPr id="145410" name="Picture 3" descr="3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40908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Chris Alloway, Lorna Mitchell and David Grantham</a:t>
            </a:r>
          </a:p>
        </p:txBody>
      </p:sp>
      <p:pic>
        <p:nvPicPr>
          <p:cNvPr id="146434" name="Picture 3" descr="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23609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arcey\AppData\Local\Microsoft\Windows\Temporary Internet Files\Content.Outlook\W1NDAUU3\IMG_13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552450"/>
            <a:ext cx="7670800"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448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Linda Sjoberg</a:t>
            </a:r>
          </a:p>
        </p:txBody>
      </p:sp>
      <p:pic>
        <p:nvPicPr>
          <p:cNvPr id="148482" name="Picture 3" descr="3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4770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David McKay, Laurie Symington, Blaine McGillivray, Janice McGillivray, Leslie Ringrose</a:t>
            </a:r>
          </a:p>
        </p:txBody>
      </p:sp>
      <p:pic>
        <p:nvPicPr>
          <p:cNvPr id="149506" name="Picture 3" descr="3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05721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David Grantham and Sheree Lickfold</a:t>
            </a:r>
          </a:p>
        </p:txBody>
      </p:sp>
      <p:pic>
        <p:nvPicPr>
          <p:cNvPr id="150530" name="Picture 3" descr="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6862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7" descr="Yearboo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0"/>
            <a:ext cx="40306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3070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Reunion at Bo’diddley’s Roadhouse</a:t>
            </a:r>
          </a:p>
        </p:txBody>
      </p:sp>
      <p:pic>
        <p:nvPicPr>
          <p:cNvPr id="151554" name="Picture 3" descr="4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195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7319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object 2"/>
          <p:cNvSpPr>
            <a:spLocks/>
          </p:cNvSpPr>
          <p:nvPr/>
        </p:nvSpPr>
        <p:spPr bwMode="auto">
          <a:xfrm>
            <a:off x="728663" y="0"/>
            <a:ext cx="339725" cy="333375"/>
          </a:xfrm>
          <a:custGeom>
            <a:avLst/>
            <a:gdLst>
              <a:gd name="T0" fmla="*/ 0 w 339090"/>
              <a:gd name="T1" fmla="*/ 333476 h 334010"/>
              <a:gd name="T2" fmla="*/ 339090 w 339090"/>
              <a:gd name="T3" fmla="*/ 333476 h 334010"/>
              <a:gd name="T4" fmla="*/ 339090 w 339090"/>
              <a:gd name="T5" fmla="*/ 0 h 334010"/>
              <a:gd name="T6" fmla="*/ 0 w 339090"/>
              <a:gd name="T7" fmla="*/ 0 h 334010"/>
              <a:gd name="T8" fmla="*/ 0 w 339090"/>
              <a:gd name="T9" fmla="*/ 333476 h 334010"/>
            </a:gdLst>
            <a:ahLst/>
            <a:cxnLst>
              <a:cxn ang="0">
                <a:pos x="T0" y="T1"/>
              </a:cxn>
              <a:cxn ang="0">
                <a:pos x="T2" y="T3"/>
              </a:cxn>
              <a:cxn ang="0">
                <a:pos x="T4" y="T5"/>
              </a:cxn>
              <a:cxn ang="0">
                <a:pos x="T6" y="T7"/>
              </a:cxn>
              <a:cxn ang="0">
                <a:pos x="T8" y="T9"/>
              </a:cxn>
            </a:cxnLst>
            <a:rect l="0" t="0" r="r" b="b"/>
            <a:pathLst>
              <a:path w="339090" h="334010">
                <a:moveTo>
                  <a:pt x="0" y="333476"/>
                </a:moveTo>
                <a:lnTo>
                  <a:pt x="339090" y="333476"/>
                </a:lnTo>
                <a:lnTo>
                  <a:pt x="339090" y="0"/>
                </a:lnTo>
                <a:lnTo>
                  <a:pt x="0" y="0"/>
                </a:lnTo>
                <a:lnTo>
                  <a:pt x="0" y="333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78" name="object 3"/>
          <p:cNvSpPr>
            <a:spLocks/>
          </p:cNvSpPr>
          <p:nvPr/>
        </p:nvSpPr>
        <p:spPr bwMode="auto">
          <a:xfrm>
            <a:off x="728663" y="6519863"/>
            <a:ext cx="339725" cy="338137"/>
          </a:xfrm>
          <a:custGeom>
            <a:avLst/>
            <a:gdLst>
              <a:gd name="T0" fmla="*/ 0 w 339090"/>
              <a:gd name="T1" fmla="*/ 338861 h 339090"/>
              <a:gd name="T2" fmla="*/ 339090 w 339090"/>
              <a:gd name="T3" fmla="*/ 338861 h 339090"/>
              <a:gd name="T4" fmla="*/ 339090 w 339090"/>
              <a:gd name="T5" fmla="*/ 0 h 339090"/>
              <a:gd name="T6" fmla="*/ 0 w 339090"/>
              <a:gd name="T7" fmla="*/ 0 h 339090"/>
              <a:gd name="T8" fmla="*/ 0 w 339090"/>
              <a:gd name="T9" fmla="*/ 338861 h 339090"/>
            </a:gdLst>
            <a:ahLst/>
            <a:cxnLst>
              <a:cxn ang="0">
                <a:pos x="T0" y="T1"/>
              </a:cxn>
              <a:cxn ang="0">
                <a:pos x="T2" y="T3"/>
              </a:cxn>
              <a:cxn ang="0">
                <a:pos x="T4" y="T5"/>
              </a:cxn>
              <a:cxn ang="0">
                <a:pos x="T6" y="T7"/>
              </a:cxn>
              <a:cxn ang="0">
                <a:pos x="T8" y="T9"/>
              </a:cxn>
            </a:cxnLst>
            <a:rect l="0" t="0" r="r" b="b"/>
            <a:pathLst>
              <a:path w="339090" h="339090">
                <a:moveTo>
                  <a:pt x="0" y="338861"/>
                </a:moveTo>
                <a:lnTo>
                  <a:pt x="339090" y="338861"/>
                </a:lnTo>
                <a:lnTo>
                  <a:pt x="339090" y="0"/>
                </a:lnTo>
                <a:lnTo>
                  <a:pt x="0" y="0"/>
                </a:lnTo>
                <a:lnTo>
                  <a:pt x="0" y="3388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79" name="object 4"/>
          <p:cNvSpPr>
            <a:spLocks/>
          </p:cNvSpPr>
          <p:nvPr/>
        </p:nvSpPr>
        <p:spPr bwMode="auto">
          <a:xfrm>
            <a:off x="77788" y="0"/>
            <a:ext cx="228600" cy="6858000"/>
          </a:xfrm>
          <a:custGeom>
            <a:avLst/>
            <a:gdLst>
              <a:gd name="T0" fmla="*/ 0 w 228600"/>
              <a:gd name="T1" fmla="*/ 6858000 h 6858000"/>
              <a:gd name="T2" fmla="*/ 228605 w 228600"/>
              <a:gd name="T3" fmla="*/ 6858000 h 6858000"/>
              <a:gd name="T4" fmla="*/ 228605 w 228600"/>
              <a:gd name="T5" fmla="*/ 0 h 6858000"/>
              <a:gd name="T6" fmla="*/ 0 w 228600"/>
              <a:gd name="T7" fmla="*/ 0 h 6858000"/>
              <a:gd name="T8" fmla="*/ 0 w 228600"/>
              <a:gd name="T9" fmla="*/ 6858000 h 6858000"/>
            </a:gdLst>
            <a:ahLst/>
            <a:cxnLst>
              <a:cxn ang="0">
                <a:pos x="T0" y="T1"/>
              </a:cxn>
              <a:cxn ang="0">
                <a:pos x="T2" y="T3"/>
              </a:cxn>
              <a:cxn ang="0">
                <a:pos x="T4" y="T5"/>
              </a:cxn>
              <a:cxn ang="0">
                <a:pos x="T6" y="T7"/>
              </a:cxn>
              <a:cxn ang="0">
                <a:pos x="T8" y="T9"/>
              </a:cxn>
            </a:cxnLst>
            <a:rect l="0" t="0" r="r" b="b"/>
            <a:pathLst>
              <a:path w="228600" h="6858000">
                <a:moveTo>
                  <a:pt x="0" y="6858000"/>
                </a:moveTo>
                <a:lnTo>
                  <a:pt x="228605" y="6858000"/>
                </a:lnTo>
                <a:lnTo>
                  <a:pt x="228605"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0" name="object 5"/>
          <p:cNvSpPr>
            <a:spLocks/>
          </p:cNvSpPr>
          <p:nvPr/>
        </p:nvSpPr>
        <p:spPr bwMode="auto">
          <a:xfrm>
            <a:off x="728663" y="0"/>
            <a:ext cx="228600" cy="333375"/>
          </a:xfrm>
          <a:custGeom>
            <a:avLst/>
            <a:gdLst>
              <a:gd name="T0" fmla="*/ 0 w 228600"/>
              <a:gd name="T1" fmla="*/ 333476 h 334010"/>
              <a:gd name="T2" fmla="*/ 228600 w 228600"/>
              <a:gd name="T3" fmla="*/ 333476 h 334010"/>
              <a:gd name="T4" fmla="*/ 228600 w 228600"/>
              <a:gd name="T5" fmla="*/ 0 h 334010"/>
              <a:gd name="T6" fmla="*/ 0 w 228600"/>
              <a:gd name="T7" fmla="*/ 0 h 334010"/>
              <a:gd name="T8" fmla="*/ 0 w 228600"/>
              <a:gd name="T9" fmla="*/ 333476 h 334010"/>
            </a:gdLst>
            <a:ahLst/>
            <a:cxnLst>
              <a:cxn ang="0">
                <a:pos x="T0" y="T1"/>
              </a:cxn>
              <a:cxn ang="0">
                <a:pos x="T2" y="T3"/>
              </a:cxn>
              <a:cxn ang="0">
                <a:pos x="T4" y="T5"/>
              </a:cxn>
              <a:cxn ang="0">
                <a:pos x="T6" y="T7"/>
              </a:cxn>
              <a:cxn ang="0">
                <a:pos x="T8" y="T9"/>
              </a:cxn>
            </a:cxnLst>
            <a:rect l="0" t="0" r="r" b="b"/>
            <a:pathLst>
              <a:path w="228600" h="334010">
                <a:moveTo>
                  <a:pt x="0" y="333476"/>
                </a:moveTo>
                <a:lnTo>
                  <a:pt x="228600" y="333476"/>
                </a:lnTo>
                <a:lnTo>
                  <a:pt x="228600" y="0"/>
                </a:lnTo>
                <a:lnTo>
                  <a:pt x="0" y="0"/>
                </a:lnTo>
                <a:lnTo>
                  <a:pt x="0" y="333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1" name="object 6"/>
          <p:cNvSpPr>
            <a:spLocks/>
          </p:cNvSpPr>
          <p:nvPr/>
        </p:nvSpPr>
        <p:spPr bwMode="auto">
          <a:xfrm>
            <a:off x="728663" y="6519863"/>
            <a:ext cx="228600" cy="338137"/>
          </a:xfrm>
          <a:custGeom>
            <a:avLst/>
            <a:gdLst>
              <a:gd name="T0" fmla="*/ 0 w 228600"/>
              <a:gd name="T1" fmla="*/ 338861 h 339090"/>
              <a:gd name="T2" fmla="*/ 228600 w 228600"/>
              <a:gd name="T3" fmla="*/ 338861 h 339090"/>
              <a:gd name="T4" fmla="*/ 228600 w 228600"/>
              <a:gd name="T5" fmla="*/ 0 h 339090"/>
              <a:gd name="T6" fmla="*/ 0 w 228600"/>
              <a:gd name="T7" fmla="*/ 0 h 339090"/>
              <a:gd name="T8" fmla="*/ 0 w 228600"/>
              <a:gd name="T9" fmla="*/ 338861 h 339090"/>
            </a:gdLst>
            <a:ahLst/>
            <a:cxnLst>
              <a:cxn ang="0">
                <a:pos x="T0" y="T1"/>
              </a:cxn>
              <a:cxn ang="0">
                <a:pos x="T2" y="T3"/>
              </a:cxn>
              <a:cxn ang="0">
                <a:pos x="T4" y="T5"/>
              </a:cxn>
              <a:cxn ang="0">
                <a:pos x="T6" y="T7"/>
              </a:cxn>
              <a:cxn ang="0">
                <a:pos x="T8" y="T9"/>
              </a:cxn>
            </a:cxnLst>
            <a:rect l="0" t="0" r="r" b="b"/>
            <a:pathLst>
              <a:path w="228600" h="339090">
                <a:moveTo>
                  <a:pt x="0" y="338861"/>
                </a:moveTo>
                <a:lnTo>
                  <a:pt x="228600" y="338861"/>
                </a:lnTo>
                <a:lnTo>
                  <a:pt x="228600" y="0"/>
                </a:lnTo>
                <a:lnTo>
                  <a:pt x="0" y="0"/>
                </a:lnTo>
                <a:lnTo>
                  <a:pt x="0" y="3388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2" name="object 7"/>
          <p:cNvSpPr>
            <a:spLocks/>
          </p:cNvSpPr>
          <p:nvPr/>
        </p:nvSpPr>
        <p:spPr bwMode="auto">
          <a:xfrm>
            <a:off x="306388" y="0"/>
            <a:ext cx="193675" cy="6858000"/>
          </a:xfrm>
          <a:custGeom>
            <a:avLst/>
            <a:gdLst>
              <a:gd name="T0" fmla="*/ 0 w 194309"/>
              <a:gd name="T1" fmla="*/ 6858000 h 6858000"/>
              <a:gd name="T2" fmla="*/ 194310 w 194309"/>
              <a:gd name="T3" fmla="*/ 6858000 h 6858000"/>
              <a:gd name="T4" fmla="*/ 194310 w 194309"/>
              <a:gd name="T5" fmla="*/ 0 h 6858000"/>
              <a:gd name="T6" fmla="*/ 0 w 194309"/>
              <a:gd name="T7" fmla="*/ 0 h 6858000"/>
              <a:gd name="T8" fmla="*/ 0 w 194309"/>
              <a:gd name="T9" fmla="*/ 6858000 h 6858000"/>
            </a:gdLst>
            <a:ahLst/>
            <a:cxnLst>
              <a:cxn ang="0">
                <a:pos x="T0" y="T1"/>
              </a:cxn>
              <a:cxn ang="0">
                <a:pos x="T2" y="T3"/>
              </a:cxn>
              <a:cxn ang="0">
                <a:pos x="T4" y="T5"/>
              </a:cxn>
              <a:cxn ang="0">
                <a:pos x="T6" y="T7"/>
              </a:cxn>
              <a:cxn ang="0">
                <a:pos x="T8" y="T9"/>
              </a:cxn>
            </a:cxnLst>
            <a:rect l="0" t="0" r="r" b="b"/>
            <a:pathLst>
              <a:path w="194309" h="6858000">
                <a:moveTo>
                  <a:pt x="0" y="6858000"/>
                </a:moveTo>
                <a:lnTo>
                  <a:pt x="194310" y="6858000"/>
                </a:lnTo>
                <a:lnTo>
                  <a:pt x="19431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3" name="object 8"/>
          <p:cNvSpPr>
            <a:spLocks/>
          </p:cNvSpPr>
          <p:nvPr/>
        </p:nvSpPr>
        <p:spPr bwMode="auto">
          <a:xfrm>
            <a:off x="1490663" y="0"/>
            <a:ext cx="1482725" cy="333375"/>
          </a:xfrm>
          <a:custGeom>
            <a:avLst/>
            <a:gdLst>
              <a:gd name="T0" fmla="*/ 0 w 1482089"/>
              <a:gd name="T1" fmla="*/ 333476 h 334010"/>
              <a:gd name="T2" fmla="*/ 1482077 w 1482089"/>
              <a:gd name="T3" fmla="*/ 333476 h 334010"/>
              <a:gd name="T4" fmla="*/ 1482077 w 1482089"/>
              <a:gd name="T5" fmla="*/ 0 h 334010"/>
              <a:gd name="T6" fmla="*/ 0 w 1482089"/>
              <a:gd name="T7" fmla="*/ 0 h 334010"/>
              <a:gd name="T8" fmla="*/ 0 w 1482089"/>
              <a:gd name="T9" fmla="*/ 333476 h 334010"/>
            </a:gdLst>
            <a:ahLst/>
            <a:cxnLst>
              <a:cxn ang="0">
                <a:pos x="T0" y="T1"/>
              </a:cxn>
              <a:cxn ang="0">
                <a:pos x="T2" y="T3"/>
              </a:cxn>
              <a:cxn ang="0">
                <a:pos x="T4" y="T5"/>
              </a:cxn>
              <a:cxn ang="0">
                <a:pos x="T6" y="T7"/>
              </a:cxn>
              <a:cxn ang="0">
                <a:pos x="T8" y="T9"/>
              </a:cxn>
            </a:cxnLst>
            <a:rect l="0" t="0" r="r" b="b"/>
            <a:pathLst>
              <a:path w="1482089" h="334010">
                <a:moveTo>
                  <a:pt x="0" y="333476"/>
                </a:moveTo>
                <a:lnTo>
                  <a:pt x="1482077" y="333476"/>
                </a:lnTo>
                <a:lnTo>
                  <a:pt x="1482077" y="0"/>
                </a:lnTo>
                <a:lnTo>
                  <a:pt x="0" y="0"/>
                </a:lnTo>
                <a:lnTo>
                  <a:pt x="0" y="333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4" name="object 9"/>
          <p:cNvSpPr>
            <a:spLocks/>
          </p:cNvSpPr>
          <p:nvPr/>
        </p:nvSpPr>
        <p:spPr bwMode="auto">
          <a:xfrm>
            <a:off x="1490663" y="6519863"/>
            <a:ext cx="1482725" cy="338137"/>
          </a:xfrm>
          <a:custGeom>
            <a:avLst/>
            <a:gdLst>
              <a:gd name="T0" fmla="*/ 0 w 1482089"/>
              <a:gd name="T1" fmla="*/ 338861 h 339090"/>
              <a:gd name="T2" fmla="*/ 1482077 w 1482089"/>
              <a:gd name="T3" fmla="*/ 338861 h 339090"/>
              <a:gd name="T4" fmla="*/ 1482077 w 1482089"/>
              <a:gd name="T5" fmla="*/ 0 h 339090"/>
              <a:gd name="T6" fmla="*/ 0 w 1482089"/>
              <a:gd name="T7" fmla="*/ 0 h 339090"/>
              <a:gd name="T8" fmla="*/ 0 w 1482089"/>
              <a:gd name="T9" fmla="*/ 338861 h 339090"/>
            </a:gdLst>
            <a:ahLst/>
            <a:cxnLst>
              <a:cxn ang="0">
                <a:pos x="T0" y="T1"/>
              </a:cxn>
              <a:cxn ang="0">
                <a:pos x="T2" y="T3"/>
              </a:cxn>
              <a:cxn ang="0">
                <a:pos x="T4" y="T5"/>
              </a:cxn>
              <a:cxn ang="0">
                <a:pos x="T6" y="T7"/>
              </a:cxn>
              <a:cxn ang="0">
                <a:pos x="T8" y="T9"/>
              </a:cxn>
            </a:cxnLst>
            <a:rect l="0" t="0" r="r" b="b"/>
            <a:pathLst>
              <a:path w="1482089" h="339090">
                <a:moveTo>
                  <a:pt x="0" y="338861"/>
                </a:moveTo>
                <a:lnTo>
                  <a:pt x="1482077" y="338861"/>
                </a:lnTo>
                <a:lnTo>
                  <a:pt x="1482077" y="0"/>
                </a:lnTo>
                <a:lnTo>
                  <a:pt x="0" y="0"/>
                </a:lnTo>
                <a:lnTo>
                  <a:pt x="0" y="3388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5" name="object 10"/>
          <p:cNvSpPr>
            <a:spLocks/>
          </p:cNvSpPr>
          <p:nvPr/>
        </p:nvSpPr>
        <p:spPr bwMode="auto">
          <a:xfrm>
            <a:off x="500063" y="0"/>
            <a:ext cx="228600" cy="333375"/>
          </a:xfrm>
          <a:custGeom>
            <a:avLst/>
            <a:gdLst>
              <a:gd name="T0" fmla="*/ 0 w 228600"/>
              <a:gd name="T1" fmla="*/ 333476 h 334010"/>
              <a:gd name="T2" fmla="*/ 228600 w 228600"/>
              <a:gd name="T3" fmla="*/ 333476 h 334010"/>
              <a:gd name="T4" fmla="*/ 228600 w 228600"/>
              <a:gd name="T5" fmla="*/ 0 h 334010"/>
              <a:gd name="T6" fmla="*/ 0 w 228600"/>
              <a:gd name="T7" fmla="*/ 0 h 334010"/>
              <a:gd name="T8" fmla="*/ 0 w 228600"/>
              <a:gd name="T9" fmla="*/ 333476 h 334010"/>
            </a:gdLst>
            <a:ahLst/>
            <a:cxnLst>
              <a:cxn ang="0">
                <a:pos x="T0" y="T1"/>
              </a:cxn>
              <a:cxn ang="0">
                <a:pos x="T2" y="T3"/>
              </a:cxn>
              <a:cxn ang="0">
                <a:pos x="T4" y="T5"/>
              </a:cxn>
              <a:cxn ang="0">
                <a:pos x="T6" y="T7"/>
              </a:cxn>
              <a:cxn ang="0">
                <a:pos x="T8" y="T9"/>
              </a:cxn>
            </a:cxnLst>
            <a:rect l="0" t="0" r="r" b="b"/>
            <a:pathLst>
              <a:path w="228600" h="334010">
                <a:moveTo>
                  <a:pt x="0" y="333476"/>
                </a:moveTo>
                <a:lnTo>
                  <a:pt x="228600" y="333476"/>
                </a:lnTo>
                <a:lnTo>
                  <a:pt x="228600" y="0"/>
                </a:lnTo>
                <a:lnTo>
                  <a:pt x="0" y="0"/>
                </a:lnTo>
                <a:lnTo>
                  <a:pt x="0" y="333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6" name="object 11"/>
          <p:cNvSpPr>
            <a:spLocks/>
          </p:cNvSpPr>
          <p:nvPr/>
        </p:nvSpPr>
        <p:spPr bwMode="auto">
          <a:xfrm>
            <a:off x="500063" y="6519863"/>
            <a:ext cx="228600" cy="338137"/>
          </a:xfrm>
          <a:custGeom>
            <a:avLst/>
            <a:gdLst>
              <a:gd name="T0" fmla="*/ 0 w 228600"/>
              <a:gd name="T1" fmla="*/ 338861 h 339090"/>
              <a:gd name="T2" fmla="*/ 228600 w 228600"/>
              <a:gd name="T3" fmla="*/ 338861 h 339090"/>
              <a:gd name="T4" fmla="*/ 228600 w 228600"/>
              <a:gd name="T5" fmla="*/ 0 h 339090"/>
              <a:gd name="T6" fmla="*/ 0 w 228600"/>
              <a:gd name="T7" fmla="*/ 0 h 339090"/>
              <a:gd name="T8" fmla="*/ 0 w 228600"/>
              <a:gd name="T9" fmla="*/ 338861 h 339090"/>
            </a:gdLst>
            <a:ahLst/>
            <a:cxnLst>
              <a:cxn ang="0">
                <a:pos x="T0" y="T1"/>
              </a:cxn>
              <a:cxn ang="0">
                <a:pos x="T2" y="T3"/>
              </a:cxn>
              <a:cxn ang="0">
                <a:pos x="T4" y="T5"/>
              </a:cxn>
              <a:cxn ang="0">
                <a:pos x="T6" y="T7"/>
              </a:cxn>
              <a:cxn ang="0">
                <a:pos x="T8" y="T9"/>
              </a:cxn>
            </a:cxnLst>
            <a:rect l="0" t="0" r="r" b="b"/>
            <a:pathLst>
              <a:path w="228600" h="339090">
                <a:moveTo>
                  <a:pt x="0" y="338861"/>
                </a:moveTo>
                <a:lnTo>
                  <a:pt x="228600" y="338861"/>
                </a:lnTo>
                <a:lnTo>
                  <a:pt x="228600" y="0"/>
                </a:lnTo>
                <a:lnTo>
                  <a:pt x="0" y="0"/>
                </a:lnTo>
                <a:lnTo>
                  <a:pt x="0" y="3388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7" name="object 12"/>
          <p:cNvSpPr>
            <a:spLocks/>
          </p:cNvSpPr>
          <p:nvPr/>
        </p:nvSpPr>
        <p:spPr bwMode="auto">
          <a:xfrm>
            <a:off x="728663" y="0"/>
            <a:ext cx="762000" cy="333375"/>
          </a:xfrm>
          <a:custGeom>
            <a:avLst/>
            <a:gdLst>
              <a:gd name="T0" fmla="*/ 0 w 762000"/>
              <a:gd name="T1" fmla="*/ 333476 h 334010"/>
              <a:gd name="T2" fmla="*/ 762000 w 762000"/>
              <a:gd name="T3" fmla="*/ 333476 h 334010"/>
              <a:gd name="T4" fmla="*/ 762000 w 762000"/>
              <a:gd name="T5" fmla="*/ 0 h 334010"/>
              <a:gd name="T6" fmla="*/ 0 w 762000"/>
              <a:gd name="T7" fmla="*/ 0 h 334010"/>
              <a:gd name="T8" fmla="*/ 0 w 762000"/>
              <a:gd name="T9" fmla="*/ 333476 h 334010"/>
            </a:gdLst>
            <a:ahLst/>
            <a:cxnLst>
              <a:cxn ang="0">
                <a:pos x="T0" y="T1"/>
              </a:cxn>
              <a:cxn ang="0">
                <a:pos x="T2" y="T3"/>
              </a:cxn>
              <a:cxn ang="0">
                <a:pos x="T4" y="T5"/>
              </a:cxn>
              <a:cxn ang="0">
                <a:pos x="T6" y="T7"/>
              </a:cxn>
              <a:cxn ang="0">
                <a:pos x="T8" y="T9"/>
              </a:cxn>
            </a:cxnLst>
            <a:rect l="0" t="0" r="r" b="b"/>
            <a:pathLst>
              <a:path w="762000" h="334010">
                <a:moveTo>
                  <a:pt x="0" y="333476"/>
                </a:moveTo>
                <a:lnTo>
                  <a:pt x="762000" y="333476"/>
                </a:lnTo>
                <a:lnTo>
                  <a:pt x="762000" y="0"/>
                </a:lnTo>
                <a:lnTo>
                  <a:pt x="0" y="0"/>
                </a:lnTo>
                <a:lnTo>
                  <a:pt x="0" y="333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8" name="object 13"/>
          <p:cNvSpPr>
            <a:spLocks/>
          </p:cNvSpPr>
          <p:nvPr/>
        </p:nvSpPr>
        <p:spPr bwMode="auto">
          <a:xfrm>
            <a:off x="728663" y="6519863"/>
            <a:ext cx="762000" cy="338137"/>
          </a:xfrm>
          <a:custGeom>
            <a:avLst/>
            <a:gdLst>
              <a:gd name="T0" fmla="*/ 0 w 762000"/>
              <a:gd name="T1" fmla="*/ 338861 h 339090"/>
              <a:gd name="T2" fmla="*/ 762000 w 762000"/>
              <a:gd name="T3" fmla="*/ 338861 h 339090"/>
              <a:gd name="T4" fmla="*/ 762000 w 762000"/>
              <a:gd name="T5" fmla="*/ 0 h 339090"/>
              <a:gd name="T6" fmla="*/ 0 w 762000"/>
              <a:gd name="T7" fmla="*/ 0 h 339090"/>
              <a:gd name="T8" fmla="*/ 0 w 762000"/>
              <a:gd name="T9" fmla="*/ 338861 h 339090"/>
            </a:gdLst>
            <a:ahLst/>
            <a:cxnLst>
              <a:cxn ang="0">
                <a:pos x="T0" y="T1"/>
              </a:cxn>
              <a:cxn ang="0">
                <a:pos x="T2" y="T3"/>
              </a:cxn>
              <a:cxn ang="0">
                <a:pos x="T4" y="T5"/>
              </a:cxn>
              <a:cxn ang="0">
                <a:pos x="T6" y="T7"/>
              </a:cxn>
              <a:cxn ang="0">
                <a:pos x="T8" y="T9"/>
              </a:cxn>
            </a:cxnLst>
            <a:rect l="0" t="0" r="r" b="b"/>
            <a:pathLst>
              <a:path w="762000" h="339090">
                <a:moveTo>
                  <a:pt x="0" y="338861"/>
                </a:moveTo>
                <a:lnTo>
                  <a:pt x="762000" y="338861"/>
                </a:lnTo>
                <a:lnTo>
                  <a:pt x="762000" y="0"/>
                </a:lnTo>
                <a:lnTo>
                  <a:pt x="0" y="0"/>
                </a:lnTo>
                <a:lnTo>
                  <a:pt x="0" y="3388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89" name="object 14"/>
          <p:cNvSpPr>
            <a:spLocks/>
          </p:cNvSpPr>
          <p:nvPr/>
        </p:nvSpPr>
        <p:spPr bwMode="auto">
          <a:xfrm>
            <a:off x="4560888" y="0"/>
            <a:ext cx="88900" cy="333375"/>
          </a:xfrm>
          <a:custGeom>
            <a:avLst/>
            <a:gdLst>
              <a:gd name="T0" fmla="*/ 0 w 88264"/>
              <a:gd name="T1" fmla="*/ 333476 h 334010"/>
              <a:gd name="T2" fmla="*/ 87884 w 88264"/>
              <a:gd name="T3" fmla="*/ 333476 h 334010"/>
              <a:gd name="T4" fmla="*/ 87884 w 88264"/>
              <a:gd name="T5" fmla="*/ 0 h 334010"/>
              <a:gd name="T6" fmla="*/ 0 w 88264"/>
              <a:gd name="T7" fmla="*/ 0 h 334010"/>
              <a:gd name="T8" fmla="*/ 0 w 88264"/>
              <a:gd name="T9" fmla="*/ 333476 h 334010"/>
            </a:gdLst>
            <a:ahLst/>
            <a:cxnLst>
              <a:cxn ang="0">
                <a:pos x="T0" y="T1"/>
              </a:cxn>
              <a:cxn ang="0">
                <a:pos x="T2" y="T3"/>
              </a:cxn>
              <a:cxn ang="0">
                <a:pos x="T4" y="T5"/>
              </a:cxn>
              <a:cxn ang="0">
                <a:pos x="T6" y="T7"/>
              </a:cxn>
              <a:cxn ang="0">
                <a:pos x="T8" y="T9"/>
              </a:cxn>
            </a:cxnLst>
            <a:rect l="0" t="0" r="r" b="b"/>
            <a:pathLst>
              <a:path w="88264" h="334010">
                <a:moveTo>
                  <a:pt x="0" y="333476"/>
                </a:moveTo>
                <a:lnTo>
                  <a:pt x="87884" y="333476"/>
                </a:lnTo>
                <a:lnTo>
                  <a:pt x="87884" y="0"/>
                </a:lnTo>
                <a:lnTo>
                  <a:pt x="0" y="0"/>
                </a:lnTo>
                <a:lnTo>
                  <a:pt x="0" y="333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90" name="object 15"/>
          <p:cNvSpPr>
            <a:spLocks/>
          </p:cNvSpPr>
          <p:nvPr/>
        </p:nvSpPr>
        <p:spPr bwMode="auto">
          <a:xfrm>
            <a:off x="6707188" y="6519863"/>
            <a:ext cx="1524000" cy="338137"/>
          </a:xfrm>
          <a:custGeom>
            <a:avLst/>
            <a:gdLst>
              <a:gd name="T0" fmla="*/ 0 w 1524000"/>
              <a:gd name="T1" fmla="*/ 338861 h 339090"/>
              <a:gd name="T2" fmla="*/ 1524000 w 1524000"/>
              <a:gd name="T3" fmla="*/ 338861 h 339090"/>
              <a:gd name="T4" fmla="*/ 1524000 w 1524000"/>
              <a:gd name="T5" fmla="*/ 0 h 339090"/>
              <a:gd name="T6" fmla="*/ 0 w 1524000"/>
              <a:gd name="T7" fmla="*/ 0 h 339090"/>
              <a:gd name="T8" fmla="*/ 0 w 1524000"/>
              <a:gd name="T9" fmla="*/ 338861 h 339090"/>
            </a:gdLst>
            <a:ahLst/>
            <a:cxnLst>
              <a:cxn ang="0">
                <a:pos x="T0" y="T1"/>
              </a:cxn>
              <a:cxn ang="0">
                <a:pos x="T2" y="T3"/>
              </a:cxn>
              <a:cxn ang="0">
                <a:pos x="T4" y="T5"/>
              </a:cxn>
              <a:cxn ang="0">
                <a:pos x="T6" y="T7"/>
              </a:cxn>
              <a:cxn ang="0">
                <a:pos x="T8" y="T9"/>
              </a:cxn>
            </a:cxnLst>
            <a:rect l="0" t="0" r="r" b="b"/>
            <a:pathLst>
              <a:path w="1524000" h="339090">
                <a:moveTo>
                  <a:pt x="0" y="338861"/>
                </a:moveTo>
                <a:lnTo>
                  <a:pt x="1524000" y="338861"/>
                </a:lnTo>
                <a:lnTo>
                  <a:pt x="1524000" y="0"/>
                </a:lnTo>
                <a:lnTo>
                  <a:pt x="0" y="0"/>
                </a:lnTo>
                <a:lnTo>
                  <a:pt x="0" y="3388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91" name="object 16"/>
          <p:cNvSpPr>
            <a:spLocks/>
          </p:cNvSpPr>
          <p:nvPr/>
        </p:nvSpPr>
        <p:spPr bwMode="auto">
          <a:xfrm>
            <a:off x="8993188" y="0"/>
            <a:ext cx="150812" cy="6858000"/>
          </a:xfrm>
          <a:custGeom>
            <a:avLst/>
            <a:gdLst>
              <a:gd name="T0" fmla="*/ 0 w 151129"/>
              <a:gd name="T1" fmla="*/ 6857998 h 6858000"/>
              <a:gd name="T2" fmla="*/ 151002 w 151129"/>
              <a:gd name="T3" fmla="*/ 6857998 h 6858000"/>
              <a:gd name="T4" fmla="*/ 151002 w 151129"/>
              <a:gd name="T5" fmla="*/ 0 h 6858000"/>
              <a:gd name="T6" fmla="*/ 0 w 151129"/>
              <a:gd name="T7" fmla="*/ 0 h 6858000"/>
              <a:gd name="T8" fmla="*/ 0 w 151129"/>
              <a:gd name="T9" fmla="*/ 6857998 h 6858000"/>
            </a:gdLst>
            <a:ahLst/>
            <a:cxnLst>
              <a:cxn ang="0">
                <a:pos x="T0" y="T1"/>
              </a:cxn>
              <a:cxn ang="0">
                <a:pos x="T2" y="T3"/>
              </a:cxn>
              <a:cxn ang="0">
                <a:pos x="T4" y="T5"/>
              </a:cxn>
              <a:cxn ang="0">
                <a:pos x="T6" y="T7"/>
              </a:cxn>
              <a:cxn ang="0">
                <a:pos x="T8" y="T9"/>
              </a:cxn>
            </a:cxnLst>
            <a:rect l="0" t="0" r="r" b="b"/>
            <a:pathLst>
              <a:path w="151129" h="6858000">
                <a:moveTo>
                  <a:pt x="0" y="6857998"/>
                </a:moveTo>
                <a:lnTo>
                  <a:pt x="151002" y="6857998"/>
                </a:lnTo>
                <a:lnTo>
                  <a:pt x="151002" y="0"/>
                </a:lnTo>
                <a:lnTo>
                  <a:pt x="0" y="0"/>
                </a:lnTo>
                <a:lnTo>
                  <a:pt x="0" y="68579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92" name="object 17"/>
          <p:cNvSpPr>
            <a:spLocks/>
          </p:cNvSpPr>
          <p:nvPr/>
        </p:nvSpPr>
        <p:spPr bwMode="auto">
          <a:xfrm>
            <a:off x="8231188" y="0"/>
            <a:ext cx="762000" cy="6858000"/>
          </a:xfrm>
          <a:custGeom>
            <a:avLst/>
            <a:gdLst>
              <a:gd name="T0" fmla="*/ 0 w 762000"/>
              <a:gd name="T1" fmla="*/ 6858000 h 6858000"/>
              <a:gd name="T2" fmla="*/ 762000 w 762000"/>
              <a:gd name="T3" fmla="*/ 6858000 h 6858000"/>
              <a:gd name="T4" fmla="*/ 762000 w 762000"/>
              <a:gd name="T5" fmla="*/ 0 h 6858000"/>
              <a:gd name="T6" fmla="*/ 0 w 762000"/>
              <a:gd name="T7" fmla="*/ 0 h 6858000"/>
              <a:gd name="T8" fmla="*/ 0 w 762000"/>
              <a:gd name="T9" fmla="*/ 6858000 h 6858000"/>
            </a:gdLst>
            <a:ahLst/>
            <a:cxnLst>
              <a:cxn ang="0">
                <a:pos x="T0" y="T1"/>
              </a:cxn>
              <a:cxn ang="0">
                <a:pos x="T2" y="T3"/>
              </a:cxn>
              <a:cxn ang="0">
                <a:pos x="T4" y="T5"/>
              </a:cxn>
              <a:cxn ang="0">
                <a:pos x="T6" y="T7"/>
              </a:cxn>
              <a:cxn ang="0">
                <a:pos x="T8" y="T9"/>
              </a:cxn>
            </a:cxnLst>
            <a:rect l="0" t="0" r="r" b="b"/>
            <a:pathLst>
              <a:path w="762000" h="6858000">
                <a:moveTo>
                  <a:pt x="0" y="6858000"/>
                </a:moveTo>
                <a:lnTo>
                  <a:pt x="762000" y="6858000"/>
                </a:lnTo>
                <a:lnTo>
                  <a:pt x="76200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93" name="object 18"/>
          <p:cNvSpPr>
            <a:spLocks/>
          </p:cNvSpPr>
          <p:nvPr/>
        </p:nvSpPr>
        <p:spPr bwMode="auto">
          <a:xfrm>
            <a:off x="3963988" y="0"/>
            <a:ext cx="596900" cy="333375"/>
          </a:xfrm>
          <a:custGeom>
            <a:avLst/>
            <a:gdLst>
              <a:gd name="T0" fmla="*/ 0 w 597535"/>
              <a:gd name="T1" fmla="*/ 333476 h 334010"/>
              <a:gd name="T2" fmla="*/ 597407 w 597535"/>
              <a:gd name="T3" fmla="*/ 333476 h 334010"/>
              <a:gd name="T4" fmla="*/ 597407 w 597535"/>
              <a:gd name="T5" fmla="*/ 0 h 334010"/>
              <a:gd name="T6" fmla="*/ 0 w 597535"/>
              <a:gd name="T7" fmla="*/ 0 h 334010"/>
              <a:gd name="T8" fmla="*/ 0 w 597535"/>
              <a:gd name="T9" fmla="*/ 333476 h 334010"/>
            </a:gdLst>
            <a:ahLst/>
            <a:cxnLst>
              <a:cxn ang="0">
                <a:pos x="T0" y="T1"/>
              </a:cxn>
              <a:cxn ang="0">
                <a:pos x="T2" y="T3"/>
              </a:cxn>
              <a:cxn ang="0">
                <a:pos x="T4" y="T5"/>
              </a:cxn>
              <a:cxn ang="0">
                <a:pos x="T6" y="T7"/>
              </a:cxn>
              <a:cxn ang="0">
                <a:pos x="T8" y="T9"/>
              </a:cxn>
            </a:cxnLst>
            <a:rect l="0" t="0" r="r" b="b"/>
            <a:pathLst>
              <a:path w="597535" h="334010">
                <a:moveTo>
                  <a:pt x="0" y="333476"/>
                </a:moveTo>
                <a:lnTo>
                  <a:pt x="597407" y="333476"/>
                </a:lnTo>
                <a:lnTo>
                  <a:pt x="597407" y="0"/>
                </a:lnTo>
                <a:lnTo>
                  <a:pt x="0" y="0"/>
                </a:lnTo>
                <a:lnTo>
                  <a:pt x="0" y="3334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94" name="object 19"/>
          <p:cNvSpPr>
            <a:spLocks/>
          </p:cNvSpPr>
          <p:nvPr/>
        </p:nvSpPr>
        <p:spPr bwMode="auto">
          <a:xfrm>
            <a:off x="3963988" y="6519863"/>
            <a:ext cx="2743200" cy="338137"/>
          </a:xfrm>
          <a:custGeom>
            <a:avLst/>
            <a:gdLst>
              <a:gd name="T0" fmla="*/ 0 w 2743200"/>
              <a:gd name="T1" fmla="*/ 338861 h 339090"/>
              <a:gd name="T2" fmla="*/ 2743200 w 2743200"/>
              <a:gd name="T3" fmla="*/ 338861 h 339090"/>
              <a:gd name="T4" fmla="*/ 2743200 w 2743200"/>
              <a:gd name="T5" fmla="*/ 0 h 339090"/>
              <a:gd name="T6" fmla="*/ 0 w 2743200"/>
              <a:gd name="T7" fmla="*/ 0 h 339090"/>
              <a:gd name="T8" fmla="*/ 0 w 2743200"/>
              <a:gd name="T9" fmla="*/ 338861 h 339090"/>
            </a:gdLst>
            <a:ahLst/>
            <a:cxnLst>
              <a:cxn ang="0">
                <a:pos x="T0" y="T1"/>
              </a:cxn>
              <a:cxn ang="0">
                <a:pos x="T2" y="T3"/>
              </a:cxn>
              <a:cxn ang="0">
                <a:pos x="T4" y="T5"/>
              </a:cxn>
              <a:cxn ang="0">
                <a:pos x="T6" y="T7"/>
              </a:cxn>
              <a:cxn ang="0">
                <a:pos x="T8" y="T9"/>
              </a:cxn>
            </a:cxnLst>
            <a:rect l="0" t="0" r="r" b="b"/>
            <a:pathLst>
              <a:path w="2743200" h="339090">
                <a:moveTo>
                  <a:pt x="0" y="338861"/>
                </a:moveTo>
                <a:lnTo>
                  <a:pt x="2743200" y="338861"/>
                </a:lnTo>
                <a:lnTo>
                  <a:pt x="2743200" y="0"/>
                </a:lnTo>
                <a:lnTo>
                  <a:pt x="0" y="0"/>
                </a:lnTo>
                <a:lnTo>
                  <a:pt x="0" y="3388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95" name="object 20"/>
          <p:cNvSpPr>
            <a:spLocks noChangeArrowheads="1"/>
          </p:cNvSpPr>
          <p:nvPr/>
        </p:nvSpPr>
        <p:spPr bwMode="auto">
          <a:xfrm>
            <a:off x="50800" y="0"/>
            <a:ext cx="9099550" cy="68643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endParaRPr lang="en-US" altLang="en-US"/>
          </a:p>
        </p:txBody>
      </p:sp>
      <p:sp>
        <p:nvSpPr>
          <p:cNvPr id="152596" name="object 21"/>
          <p:cNvSpPr>
            <a:spLocks/>
          </p:cNvSpPr>
          <p:nvPr/>
        </p:nvSpPr>
        <p:spPr bwMode="auto">
          <a:xfrm>
            <a:off x="457200" y="333375"/>
            <a:ext cx="8229600" cy="6186488"/>
          </a:xfrm>
          <a:custGeom>
            <a:avLst/>
            <a:gdLst>
              <a:gd name="T0" fmla="*/ 0 w 8229600"/>
              <a:gd name="T1" fmla="*/ 6185661 h 6186170"/>
              <a:gd name="T2" fmla="*/ 8229600 w 8229600"/>
              <a:gd name="T3" fmla="*/ 6185661 h 6186170"/>
              <a:gd name="T4" fmla="*/ 8229600 w 8229600"/>
              <a:gd name="T5" fmla="*/ 0 h 6186170"/>
              <a:gd name="T6" fmla="*/ 0 w 8229600"/>
              <a:gd name="T7" fmla="*/ 0 h 6186170"/>
              <a:gd name="T8" fmla="*/ 0 w 8229600"/>
              <a:gd name="T9" fmla="*/ 6185661 h 6186170"/>
            </a:gdLst>
            <a:ahLst/>
            <a:cxnLst>
              <a:cxn ang="0">
                <a:pos x="T0" y="T1"/>
              </a:cxn>
              <a:cxn ang="0">
                <a:pos x="T2" y="T3"/>
              </a:cxn>
              <a:cxn ang="0">
                <a:pos x="T4" y="T5"/>
              </a:cxn>
              <a:cxn ang="0">
                <a:pos x="T6" y="T7"/>
              </a:cxn>
              <a:cxn ang="0">
                <a:pos x="T8" y="T9"/>
              </a:cxn>
            </a:cxnLst>
            <a:rect l="0" t="0" r="r" b="b"/>
            <a:pathLst>
              <a:path w="8229600" h="6186170">
                <a:moveTo>
                  <a:pt x="0" y="6185661"/>
                </a:moveTo>
                <a:lnTo>
                  <a:pt x="8229600" y="6185661"/>
                </a:lnTo>
                <a:lnTo>
                  <a:pt x="8229600" y="0"/>
                </a:lnTo>
                <a:lnTo>
                  <a:pt x="0" y="0"/>
                </a:lnTo>
                <a:lnTo>
                  <a:pt x="0" y="61856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97" name="object 22"/>
          <p:cNvSpPr>
            <a:spLocks/>
          </p:cNvSpPr>
          <p:nvPr/>
        </p:nvSpPr>
        <p:spPr bwMode="auto">
          <a:xfrm>
            <a:off x="457200" y="333375"/>
            <a:ext cx="8229600" cy="6186488"/>
          </a:xfrm>
          <a:custGeom>
            <a:avLst/>
            <a:gdLst>
              <a:gd name="T0" fmla="*/ 0 w 8229600"/>
              <a:gd name="T1" fmla="*/ 6185661 h 6186170"/>
              <a:gd name="T2" fmla="*/ 8229600 w 8229600"/>
              <a:gd name="T3" fmla="*/ 6185661 h 6186170"/>
              <a:gd name="T4" fmla="*/ 8229600 w 8229600"/>
              <a:gd name="T5" fmla="*/ 0 h 6186170"/>
              <a:gd name="T6" fmla="*/ 0 w 8229600"/>
              <a:gd name="T7" fmla="*/ 0 h 6186170"/>
              <a:gd name="T8" fmla="*/ 0 w 8229600"/>
              <a:gd name="T9" fmla="*/ 6185661 h 6186170"/>
            </a:gdLst>
            <a:ahLst/>
            <a:cxnLst>
              <a:cxn ang="0">
                <a:pos x="T0" y="T1"/>
              </a:cxn>
              <a:cxn ang="0">
                <a:pos x="T2" y="T3"/>
              </a:cxn>
              <a:cxn ang="0">
                <a:pos x="T4" y="T5"/>
              </a:cxn>
              <a:cxn ang="0">
                <a:pos x="T6" y="T7"/>
              </a:cxn>
              <a:cxn ang="0">
                <a:pos x="T8" y="T9"/>
              </a:cxn>
            </a:cxnLst>
            <a:rect l="0" t="0" r="r" b="b"/>
            <a:pathLst>
              <a:path w="8229600" h="6186170">
                <a:moveTo>
                  <a:pt x="0" y="6185661"/>
                </a:moveTo>
                <a:lnTo>
                  <a:pt x="8229600" y="6185661"/>
                </a:lnTo>
                <a:lnTo>
                  <a:pt x="8229600" y="0"/>
                </a:lnTo>
                <a:lnTo>
                  <a:pt x="0" y="0"/>
                </a:lnTo>
                <a:lnTo>
                  <a:pt x="0" y="6185661"/>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152598" name="object 23"/>
          <p:cNvSpPr>
            <a:spLocks/>
          </p:cNvSpPr>
          <p:nvPr/>
        </p:nvSpPr>
        <p:spPr bwMode="auto">
          <a:xfrm>
            <a:off x="4560888" y="0"/>
            <a:ext cx="3679825" cy="677863"/>
          </a:xfrm>
          <a:custGeom>
            <a:avLst/>
            <a:gdLst>
              <a:gd name="T0" fmla="*/ 0 w 3679190"/>
              <a:gd name="T1" fmla="*/ 677672 h 678180"/>
              <a:gd name="T2" fmla="*/ 3679062 w 3679190"/>
              <a:gd name="T3" fmla="*/ 677672 h 678180"/>
              <a:gd name="T4" fmla="*/ 3679062 w 3679190"/>
              <a:gd name="T5" fmla="*/ 0 h 678180"/>
              <a:gd name="T6" fmla="*/ 0 w 3679190"/>
              <a:gd name="T7" fmla="*/ 0 h 678180"/>
              <a:gd name="T8" fmla="*/ 0 w 3679190"/>
              <a:gd name="T9" fmla="*/ 677672 h 678180"/>
            </a:gdLst>
            <a:ahLst/>
            <a:cxnLst>
              <a:cxn ang="0">
                <a:pos x="T0" y="T1"/>
              </a:cxn>
              <a:cxn ang="0">
                <a:pos x="T2" y="T3"/>
              </a:cxn>
              <a:cxn ang="0">
                <a:pos x="T4" y="T5"/>
              </a:cxn>
              <a:cxn ang="0">
                <a:pos x="T6" y="T7"/>
              </a:cxn>
              <a:cxn ang="0">
                <a:pos x="T8" y="T9"/>
              </a:cxn>
            </a:cxnLst>
            <a:rect l="0" t="0" r="r" b="b"/>
            <a:pathLst>
              <a:path w="3679190" h="678180">
                <a:moveTo>
                  <a:pt x="0" y="677672"/>
                </a:moveTo>
                <a:lnTo>
                  <a:pt x="3679062" y="677672"/>
                </a:lnTo>
                <a:lnTo>
                  <a:pt x="3679062" y="0"/>
                </a:lnTo>
                <a:lnTo>
                  <a:pt x="0" y="0"/>
                </a:lnTo>
                <a:lnTo>
                  <a:pt x="0" y="677672"/>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599" name="object 24"/>
          <p:cNvSpPr>
            <a:spLocks/>
          </p:cNvSpPr>
          <p:nvPr/>
        </p:nvSpPr>
        <p:spPr bwMode="auto">
          <a:xfrm>
            <a:off x="4560888" y="0"/>
            <a:ext cx="3679825" cy="677863"/>
          </a:xfrm>
          <a:custGeom>
            <a:avLst/>
            <a:gdLst>
              <a:gd name="T0" fmla="*/ 0 w 3679190"/>
              <a:gd name="T1" fmla="*/ 677672 h 678180"/>
              <a:gd name="T2" fmla="*/ 3679062 w 3679190"/>
              <a:gd name="T3" fmla="*/ 677672 h 678180"/>
              <a:gd name="T4" fmla="*/ 3679062 w 3679190"/>
              <a:gd name="T5" fmla="*/ 0 h 678180"/>
            </a:gdLst>
            <a:ahLst/>
            <a:cxnLst>
              <a:cxn ang="0">
                <a:pos x="T0" y="T1"/>
              </a:cxn>
              <a:cxn ang="0">
                <a:pos x="T2" y="T3"/>
              </a:cxn>
              <a:cxn ang="0">
                <a:pos x="T4" y="T5"/>
              </a:cxn>
            </a:cxnLst>
            <a:rect l="0" t="0" r="r" b="b"/>
            <a:pathLst>
              <a:path w="3679190" h="678180">
                <a:moveTo>
                  <a:pt x="0" y="677672"/>
                </a:moveTo>
                <a:lnTo>
                  <a:pt x="3679062" y="677672"/>
                </a:lnTo>
                <a:lnTo>
                  <a:pt x="3679062" y="0"/>
                </a:lnTo>
              </a:path>
            </a:pathLst>
          </a:custGeom>
          <a:noFill/>
          <a:ln w="15875">
            <a:solidFill>
              <a:srgbClr val="0D79C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152600" name="object 25"/>
          <p:cNvSpPr>
            <a:spLocks/>
          </p:cNvSpPr>
          <p:nvPr/>
        </p:nvSpPr>
        <p:spPr bwMode="auto">
          <a:xfrm>
            <a:off x="4560888" y="0"/>
            <a:ext cx="0" cy="677863"/>
          </a:xfrm>
          <a:custGeom>
            <a:avLst/>
            <a:gdLst>
              <a:gd name="T0" fmla="*/ 0 h 678180"/>
              <a:gd name="T1" fmla="*/ 677672 h 678180"/>
            </a:gdLst>
            <a:ahLst/>
            <a:cxnLst>
              <a:cxn ang="0">
                <a:pos x="0" y="T0"/>
              </a:cxn>
              <a:cxn ang="0">
                <a:pos x="0" y="T1"/>
              </a:cxn>
            </a:cxnLst>
            <a:rect l="0" t="0" r="r" b="b"/>
            <a:pathLst>
              <a:path h="678180">
                <a:moveTo>
                  <a:pt x="0" y="0"/>
                </a:moveTo>
                <a:lnTo>
                  <a:pt x="0" y="677672"/>
                </a:lnTo>
              </a:path>
            </a:pathLst>
          </a:custGeom>
          <a:noFill/>
          <a:ln w="15875">
            <a:solidFill>
              <a:srgbClr val="0D79C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152601" name="object 26"/>
          <p:cNvSpPr>
            <a:spLocks/>
          </p:cNvSpPr>
          <p:nvPr/>
        </p:nvSpPr>
        <p:spPr bwMode="auto">
          <a:xfrm>
            <a:off x="4649788" y="0"/>
            <a:ext cx="3505200" cy="603250"/>
          </a:xfrm>
          <a:custGeom>
            <a:avLst/>
            <a:gdLst>
              <a:gd name="T0" fmla="*/ 0 w 3505200"/>
              <a:gd name="T1" fmla="*/ 602488 h 602615"/>
              <a:gd name="T2" fmla="*/ 3505199 w 3505200"/>
              <a:gd name="T3" fmla="*/ 602488 h 602615"/>
              <a:gd name="T4" fmla="*/ 3505199 w 3505200"/>
              <a:gd name="T5" fmla="*/ 0 h 602615"/>
              <a:gd name="T6" fmla="*/ 0 w 3505200"/>
              <a:gd name="T7" fmla="*/ 0 h 602615"/>
              <a:gd name="T8" fmla="*/ 0 w 3505200"/>
              <a:gd name="T9" fmla="*/ 602488 h 602615"/>
            </a:gdLst>
            <a:ahLst/>
            <a:cxnLst>
              <a:cxn ang="0">
                <a:pos x="T0" y="T1"/>
              </a:cxn>
              <a:cxn ang="0">
                <a:pos x="T2" y="T3"/>
              </a:cxn>
              <a:cxn ang="0">
                <a:pos x="T4" y="T5"/>
              </a:cxn>
              <a:cxn ang="0">
                <a:pos x="T6" y="T7"/>
              </a:cxn>
              <a:cxn ang="0">
                <a:pos x="T8" y="T9"/>
              </a:cxn>
            </a:cxnLst>
            <a:rect l="0" t="0" r="r" b="b"/>
            <a:pathLst>
              <a:path w="3505200" h="602615">
                <a:moveTo>
                  <a:pt x="0" y="602488"/>
                </a:moveTo>
                <a:lnTo>
                  <a:pt x="3505199" y="602488"/>
                </a:lnTo>
                <a:lnTo>
                  <a:pt x="3505199" y="0"/>
                </a:lnTo>
                <a:lnTo>
                  <a:pt x="0" y="0"/>
                </a:lnTo>
                <a:lnTo>
                  <a:pt x="0" y="602488"/>
                </a:lnTo>
                <a:close/>
              </a:path>
            </a:pathLst>
          </a:custGeom>
          <a:solidFill>
            <a:srgbClr val="5ECCF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CA"/>
          </a:p>
        </p:txBody>
      </p:sp>
      <p:sp>
        <p:nvSpPr>
          <p:cNvPr id="152602" name="object 27"/>
          <p:cNvSpPr>
            <a:spLocks noChangeArrowheads="1"/>
          </p:cNvSpPr>
          <p:nvPr/>
        </p:nvSpPr>
        <p:spPr bwMode="auto">
          <a:xfrm>
            <a:off x="736600" y="552450"/>
            <a:ext cx="7670800" cy="57531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endParaRPr lang="en-US" altLang="en-US"/>
          </a:p>
        </p:txBody>
      </p:sp>
    </p:spTree>
    <p:extLst>
      <p:ext uri="{BB962C8B-B14F-4D97-AF65-F5344CB8AC3E}">
        <p14:creationId xmlns:p14="http://schemas.microsoft.com/office/powerpoint/2010/main" val="26980651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Arlene Aaron, Cathy Peter, Terry Maddison</a:t>
            </a:r>
          </a:p>
        </p:txBody>
      </p:sp>
      <p:pic>
        <p:nvPicPr>
          <p:cNvPr id="153602" name="Picture 3" descr="4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6195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70854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Terry Maddison, Darcey-Lynn Petruk, Dave MacEachran, Dave McCann, Ron Graham</a:t>
            </a:r>
          </a:p>
        </p:txBody>
      </p:sp>
      <p:pic>
        <p:nvPicPr>
          <p:cNvPr id="156674" name="Picture 3" descr="4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195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6593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Cathy Peter, Nancy Hulbert, Jennifer Burns, Arlene Aaron and Cathy Hole</a:t>
            </a:r>
          </a:p>
        </p:txBody>
      </p:sp>
      <p:pic>
        <p:nvPicPr>
          <p:cNvPr id="157698" name="Picture 3" descr="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6731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2"/>
          <p:cNvSpPr txBox="1">
            <a:spLocks noChangeArrowheads="1"/>
          </p:cNvSpPr>
          <p:nvPr/>
        </p:nvSpPr>
        <p:spPr bwMode="auto">
          <a:xfrm>
            <a:off x="0" y="64881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a:t>Former Cheerleaders: Barb Matei, Betty Kneller, Lorna Mitchell, Cathy Hole and Bev Hawreliak	</a:t>
            </a:r>
          </a:p>
        </p:txBody>
      </p:sp>
      <p:pic>
        <p:nvPicPr>
          <p:cNvPr id="158722" name="Picture 3" descr="4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1039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Cathy Peter and Cathy Hole</a:t>
            </a:r>
          </a:p>
        </p:txBody>
      </p:sp>
      <p:pic>
        <p:nvPicPr>
          <p:cNvPr id="154626" name="Picture 3" descr="4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6195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3484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2"/>
          <p:cNvSpPr txBox="1">
            <a:spLocks noChangeArrowheads="1"/>
          </p:cNvSpPr>
          <p:nvPr/>
        </p:nvSpPr>
        <p:spPr bwMode="auto">
          <a:xfrm>
            <a:off x="0" y="64881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a:t>Former Cheerleaders: Barb Matei, Betty Kneller, Lorna Mitchell, Cathy Hole and Bev Hawreliak	</a:t>
            </a:r>
          </a:p>
        </p:txBody>
      </p:sp>
      <p:pic>
        <p:nvPicPr>
          <p:cNvPr id="158722" name="Picture 3" descr="4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8565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descr="IMG_15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42900"/>
            <a:ext cx="787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TextBox 2"/>
          <p:cNvSpPr txBox="1">
            <a:spLocks noChangeArrowheads="1"/>
          </p:cNvSpPr>
          <p:nvPr/>
        </p:nvSpPr>
        <p:spPr bwMode="auto">
          <a:xfrm>
            <a:off x="0" y="6248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Westmount Alumni: Laurie Jardine, Lorna Rydman, Wendy Ruemper,</a:t>
            </a:r>
          </a:p>
          <a:p>
            <a:pPr algn="ctr"/>
            <a:r>
              <a:rPr lang="en-US" altLang="en-US"/>
              <a:t>Lois Bagot, Shelly Ellis, Sheree Lickfold, Rob Lake</a:t>
            </a:r>
          </a:p>
        </p:txBody>
      </p:sp>
    </p:spTree>
    <p:extLst>
      <p:ext uri="{BB962C8B-B14F-4D97-AF65-F5344CB8AC3E}">
        <p14:creationId xmlns:p14="http://schemas.microsoft.com/office/powerpoint/2010/main" val="11061488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extBox 2"/>
          <p:cNvSpPr txBox="1">
            <a:spLocks noChangeArrowheads="1"/>
          </p:cNvSpPr>
          <p:nvPr/>
        </p:nvSpPr>
        <p:spPr bwMode="auto">
          <a:xfrm>
            <a:off x="0" y="6248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Westmount Alumni: Lorna Rydman, Wendy Ruemper, Lois Bagot, Janice McGillivray,</a:t>
            </a:r>
          </a:p>
          <a:p>
            <a:pPr algn="ctr"/>
            <a:r>
              <a:rPr lang="en-US" altLang="en-US"/>
              <a:t>Lars Christensen, Sheree Lickfold, Blaine McGillivray, Shelly Ellis</a:t>
            </a:r>
          </a:p>
        </p:txBody>
      </p:sp>
      <p:pic>
        <p:nvPicPr>
          <p:cNvPr id="161794" name="Picture 3" descr="IMG_15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61950"/>
            <a:ext cx="79502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22343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F:\Ross Shep jpg\scan0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30" y="764704"/>
            <a:ext cx="7581086" cy="51845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6295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Lorna Rydman, Mark Abrams, Barb Matei, Rob Lake</a:t>
            </a:r>
          </a:p>
        </p:txBody>
      </p:sp>
      <p:pic>
        <p:nvPicPr>
          <p:cNvPr id="162818" name="Picture 4" descr="IMG_153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3950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descr="IMG_15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Chris Alloway, Darcey-Lynn Petruk, Brenda Crooks, Rob Lake, Carol MacQuisten</a:t>
            </a:r>
          </a:p>
        </p:txBody>
      </p:sp>
    </p:spTree>
    <p:extLst>
      <p:ext uri="{BB962C8B-B14F-4D97-AF65-F5344CB8AC3E}">
        <p14:creationId xmlns:p14="http://schemas.microsoft.com/office/powerpoint/2010/main" val="16397419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descr="img_15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TextBox 2"/>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Laurier Heights Alumni</a:t>
            </a:r>
          </a:p>
        </p:txBody>
      </p:sp>
    </p:spTree>
    <p:extLst>
      <p:ext uri="{BB962C8B-B14F-4D97-AF65-F5344CB8AC3E}">
        <p14:creationId xmlns:p14="http://schemas.microsoft.com/office/powerpoint/2010/main" val="9883965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rcey\AppData\Local\Microsoft\Windows\Temporary Internet Files\Content.Outlook\W1NDAUU3\IMG_13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800" y="692696"/>
            <a:ext cx="7664400" cy="57483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3950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7307857" cy="54808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8820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extBox 4"/>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Sherbrooke Alumni</a:t>
            </a:r>
          </a:p>
        </p:txBody>
      </p:sp>
      <p:pic>
        <p:nvPicPr>
          <p:cNvPr id="165890" name="Picture 2" descr="img_154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53126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Box 4"/>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Westminster Alumni</a:t>
            </a:r>
          </a:p>
        </p:txBody>
      </p:sp>
      <p:pic>
        <p:nvPicPr>
          <p:cNvPr id="166914" name="Picture 1" descr="img_15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30638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Box 4"/>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Westmount Alumni</a:t>
            </a:r>
          </a:p>
        </p:txBody>
      </p:sp>
      <p:pic>
        <p:nvPicPr>
          <p:cNvPr id="167938" name="Picture 3" descr="img_15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4033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Box 2"/>
          <p:cNvSpPr txBox="1">
            <a:spLocks noChangeArrowheads="1"/>
          </p:cNvSpPr>
          <p:nvPr/>
        </p:nvSpPr>
        <p:spPr bwMode="auto">
          <a:xfrm>
            <a:off x="0" y="6248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The 2007 Reunion Committee: Diane Stockwell, Brenda Crooks, Leslie Ellis,</a:t>
            </a:r>
          </a:p>
          <a:p>
            <a:pPr algn="ctr"/>
            <a:r>
              <a:rPr lang="en-US" altLang="en-US"/>
              <a:t>Darcey-Lynn Petruk, David McKay, Bambi Delbarre, Chris Alloway</a:t>
            </a:r>
          </a:p>
        </p:txBody>
      </p:sp>
      <p:pic>
        <p:nvPicPr>
          <p:cNvPr id="168962" name="Picture 4" descr="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00050"/>
            <a:ext cx="77978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1619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9967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Darcey\Desktop\My Files\MyFiles 2\Ross Shep Reunion\2007\Ross Shep\Shep 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307" y="836713"/>
            <a:ext cx="7103093" cy="525688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659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Box 1"/>
          <p:cNvSpPr txBox="1">
            <a:spLocks noChangeArrowheads="1"/>
          </p:cNvSpPr>
          <p:nvPr/>
        </p:nvSpPr>
        <p:spPr bwMode="auto">
          <a:xfrm>
            <a:off x="4695229" y="2524547"/>
            <a:ext cx="3600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endParaRPr lang="en-US" altLang="en-US" sz="3000" dirty="0"/>
          </a:p>
          <a:p>
            <a:r>
              <a:rPr lang="en-US" altLang="en-US" sz="3000" i="1" dirty="0"/>
              <a:t>The Class of 1975 was there to help with the celebration!</a:t>
            </a:r>
          </a:p>
        </p:txBody>
      </p:sp>
      <p:sp>
        <p:nvSpPr>
          <p:cNvPr id="2" name="Title 1"/>
          <p:cNvSpPr>
            <a:spLocks noGrp="1"/>
          </p:cNvSpPr>
          <p:nvPr>
            <p:ph type="ctrTitle"/>
          </p:nvPr>
        </p:nvSpPr>
        <p:spPr/>
        <p:txBody>
          <a:bodyPr>
            <a:normAutofit/>
          </a:bodyPr>
          <a:lstStyle/>
          <a:p>
            <a:r>
              <a:rPr lang="en-US" altLang="en-US" dirty="0"/>
              <a:t>.</a:t>
            </a:r>
            <a:br>
              <a:rPr lang="en-US" altLang="en-US" dirty="0"/>
            </a:br>
            <a:endParaRPr lang="en-CA" dirty="0"/>
          </a:p>
        </p:txBody>
      </p:sp>
      <p:sp>
        <p:nvSpPr>
          <p:cNvPr id="4" name="TextBox 3"/>
          <p:cNvSpPr txBox="1"/>
          <p:nvPr/>
        </p:nvSpPr>
        <p:spPr>
          <a:xfrm>
            <a:off x="683568" y="908719"/>
            <a:ext cx="3168352" cy="5262979"/>
          </a:xfrm>
          <a:prstGeom prst="rect">
            <a:avLst/>
          </a:prstGeom>
          <a:noFill/>
        </p:spPr>
        <p:txBody>
          <a:bodyPr wrap="square" rtlCol="0">
            <a:spAutoFit/>
          </a:bodyPr>
          <a:lstStyle/>
          <a:p>
            <a:r>
              <a:rPr lang="en-US" altLang="en-US" sz="2400" dirty="0">
                <a:solidFill>
                  <a:schemeClr val="bg1"/>
                </a:solidFill>
              </a:rPr>
              <a:t>On Saturday September 27, 2008, Ross Sheppard Composite High School celebrated their 50</a:t>
            </a:r>
            <a:r>
              <a:rPr lang="en-US" altLang="en-US" sz="2400" baseline="30000" dirty="0">
                <a:solidFill>
                  <a:schemeClr val="bg1"/>
                </a:solidFill>
              </a:rPr>
              <a:t>th</a:t>
            </a:r>
            <a:r>
              <a:rPr lang="en-US" altLang="en-US" sz="2400" dirty="0">
                <a:solidFill>
                  <a:schemeClr val="bg1"/>
                </a:solidFill>
              </a:rPr>
              <a:t> anniversary with an afternoon open house at the school followed by an evening celebration at the Northlands </a:t>
            </a:r>
            <a:r>
              <a:rPr lang="en-US" altLang="en-US" sz="2400" dirty="0" err="1">
                <a:solidFill>
                  <a:schemeClr val="bg1"/>
                </a:solidFill>
              </a:rPr>
              <a:t>Agricom</a:t>
            </a:r>
            <a:endParaRPr lang="en-CA" sz="2400" dirty="0">
              <a:solidFill>
                <a:schemeClr val="bg1"/>
              </a:solidFill>
            </a:endParaRPr>
          </a:p>
        </p:txBody>
      </p:sp>
    </p:spTree>
    <p:extLst>
      <p:ext uri="{BB962C8B-B14F-4D97-AF65-F5344CB8AC3E}">
        <p14:creationId xmlns:p14="http://schemas.microsoft.com/office/powerpoint/2010/main" val="8772339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ChangeArrowheads="1"/>
          </p:cNvSpPr>
          <p:nvPr/>
        </p:nvSpPr>
        <p:spPr bwMode="auto">
          <a:xfrm>
            <a:off x="12700" y="1858963"/>
            <a:ext cx="914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sz="4000" b="1" dirty="0">
                <a:solidFill>
                  <a:schemeClr val="accent4">
                    <a:lumMod val="50000"/>
                  </a:schemeClr>
                </a:solidFill>
              </a:rPr>
              <a:t>RSCHS 50</a:t>
            </a:r>
            <a:r>
              <a:rPr lang="en-US" altLang="en-US" sz="4000" b="1" baseline="30000" dirty="0">
                <a:solidFill>
                  <a:schemeClr val="accent4">
                    <a:lumMod val="50000"/>
                  </a:schemeClr>
                </a:solidFill>
              </a:rPr>
              <a:t>th</a:t>
            </a:r>
            <a:r>
              <a:rPr lang="en-US" altLang="en-US" sz="4000" b="1" dirty="0">
                <a:solidFill>
                  <a:schemeClr val="accent4">
                    <a:lumMod val="50000"/>
                  </a:schemeClr>
                </a:solidFill>
              </a:rPr>
              <a:t> Anniversary</a:t>
            </a:r>
          </a:p>
          <a:p>
            <a:pPr algn="ctr"/>
            <a:r>
              <a:rPr lang="en-US" altLang="en-US" sz="4000" b="1" dirty="0">
                <a:solidFill>
                  <a:schemeClr val="accent4">
                    <a:lumMod val="50000"/>
                  </a:schemeClr>
                </a:solidFill>
              </a:rPr>
              <a:t>September 27</a:t>
            </a:r>
            <a:r>
              <a:rPr lang="en-US" altLang="en-US" sz="4000" b="1" baseline="30000" dirty="0">
                <a:solidFill>
                  <a:schemeClr val="accent4">
                    <a:lumMod val="50000"/>
                  </a:schemeClr>
                </a:solidFill>
              </a:rPr>
              <a:t>th</a:t>
            </a:r>
            <a:r>
              <a:rPr lang="en-US" altLang="en-US" sz="4000" b="1" dirty="0">
                <a:solidFill>
                  <a:schemeClr val="accent4">
                    <a:lumMod val="50000"/>
                  </a:schemeClr>
                </a:solidFill>
              </a:rPr>
              <a:t> 2008</a:t>
            </a:r>
            <a:endParaRPr lang="en-US" altLang="en-US" sz="4000" b="1" i="1" dirty="0">
              <a:solidFill>
                <a:schemeClr val="accent4">
                  <a:lumMod val="50000"/>
                </a:schemeClr>
              </a:solidFill>
            </a:endParaRPr>
          </a:p>
          <a:p>
            <a:pPr algn="ctr"/>
            <a:endParaRPr lang="en-US" altLang="en-US" sz="4000" dirty="0"/>
          </a:p>
          <a:p>
            <a:pPr algn="ctr"/>
            <a:r>
              <a:rPr lang="en-US" altLang="en-US" sz="4000" b="1" i="1" dirty="0">
                <a:solidFill>
                  <a:srgbClr val="002060"/>
                </a:solidFill>
              </a:rPr>
              <a:t>Afternoon Open House at RSCHS</a:t>
            </a:r>
          </a:p>
        </p:txBody>
      </p:sp>
    </p:spTree>
    <p:extLst>
      <p:ext uri="{BB962C8B-B14F-4D97-AF65-F5344CB8AC3E}">
        <p14:creationId xmlns:p14="http://schemas.microsoft.com/office/powerpoint/2010/main" val="11763976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IMG_24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Box 4"/>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South Wing Hallway</a:t>
            </a:r>
          </a:p>
        </p:txBody>
      </p:sp>
    </p:spTree>
    <p:extLst>
      <p:ext uri="{BB962C8B-B14F-4D97-AF65-F5344CB8AC3E}">
        <p14:creationId xmlns:p14="http://schemas.microsoft.com/office/powerpoint/2010/main" val="24343065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North Wing Hallway</a:t>
            </a:r>
          </a:p>
        </p:txBody>
      </p:sp>
      <p:pic>
        <p:nvPicPr>
          <p:cNvPr id="175106" name="Picture 1" descr="IMG_23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40521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Cafeteria</a:t>
            </a:r>
          </a:p>
        </p:txBody>
      </p:sp>
      <p:pic>
        <p:nvPicPr>
          <p:cNvPr id="176130" name="Picture 2" descr="IMG_239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99514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1" descr="IMG_23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TextBox 4"/>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Cafeteria</a:t>
            </a:r>
          </a:p>
        </p:txBody>
      </p:sp>
    </p:spTree>
    <p:extLst>
      <p:ext uri="{BB962C8B-B14F-4D97-AF65-F5344CB8AC3E}">
        <p14:creationId xmlns:p14="http://schemas.microsoft.com/office/powerpoint/2010/main" val="168900829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IMG_239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TextBox 5"/>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2</a:t>
            </a:r>
            <a:r>
              <a:rPr lang="en-US" altLang="en-US" baseline="30000"/>
              <a:t>nd</a:t>
            </a:r>
            <a:r>
              <a:rPr lang="en-US" altLang="en-US"/>
              <a:t> Floor Bookloft</a:t>
            </a:r>
          </a:p>
        </p:txBody>
      </p:sp>
    </p:spTree>
    <p:extLst>
      <p:ext uri="{BB962C8B-B14F-4D97-AF65-F5344CB8AC3E}">
        <p14:creationId xmlns:p14="http://schemas.microsoft.com/office/powerpoint/2010/main" val="17554166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IMG_23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 y="419100"/>
            <a:ext cx="79756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Box 3"/>
          <p:cNvSpPr txBox="1">
            <a:spLocks noChangeArrowheads="1"/>
          </p:cNvSpPr>
          <p:nvPr/>
        </p:nvSpPr>
        <p:spPr bwMode="auto">
          <a:xfrm>
            <a:off x="0" y="64770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Rob Lake, Barb Matei, Sheree Lickfold, Judy Bouwman</a:t>
            </a:r>
          </a:p>
        </p:txBody>
      </p:sp>
    </p:spTree>
    <p:extLst>
      <p:ext uri="{BB962C8B-B14F-4D97-AF65-F5344CB8AC3E}">
        <p14:creationId xmlns:p14="http://schemas.microsoft.com/office/powerpoint/2010/main" val="211693833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Rob Lake, Barb Matei, Parlee Sollway</a:t>
            </a:r>
          </a:p>
        </p:txBody>
      </p:sp>
      <p:pic>
        <p:nvPicPr>
          <p:cNvPr id="180226" name="Picture 2" descr="IMG_24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5941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Barb Matei, Brian White (French Teacher), Rob Lake</a:t>
            </a:r>
          </a:p>
        </p:txBody>
      </p:sp>
      <p:pic>
        <p:nvPicPr>
          <p:cNvPr id="181250" name="Picture 1" descr="IMG_24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65844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Ross Shep jpg\scan0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80728"/>
            <a:ext cx="6264696" cy="511884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087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dirty="0"/>
              <a:t>Celebration at Northlands </a:t>
            </a:r>
            <a:r>
              <a:rPr lang="en-CA" dirty="0" err="1"/>
              <a:t>Agricom</a:t>
            </a:r>
            <a:endParaRPr lang="en-CA" dirty="0"/>
          </a:p>
        </p:txBody>
      </p:sp>
      <p:sp>
        <p:nvSpPr>
          <p:cNvPr id="3" name="Subtitle 2"/>
          <p:cNvSpPr>
            <a:spLocks noGrp="1"/>
          </p:cNvSpPr>
          <p:nvPr>
            <p:ph type="subTitle" idx="1"/>
          </p:nvPr>
        </p:nvSpPr>
        <p:spPr/>
        <p:txBody>
          <a:bodyPr/>
          <a:lstStyle/>
          <a:p>
            <a:r>
              <a:rPr lang="en-CA" dirty="0"/>
              <a:t>RSCHS 50</a:t>
            </a:r>
            <a:r>
              <a:rPr lang="en-CA" baseline="30000" dirty="0"/>
              <a:t>th</a:t>
            </a:r>
            <a:r>
              <a:rPr lang="en-CA" dirty="0"/>
              <a:t> Anniversary</a:t>
            </a:r>
          </a:p>
          <a:p>
            <a:endParaRPr lang="en-CA" dirty="0"/>
          </a:p>
          <a:p>
            <a:r>
              <a:rPr lang="en-CA" dirty="0"/>
              <a:t>September 27, 2008</a:t>
            </a:r>
          </a:p>
        </p:txBody>
      </p:sp>
    </p:spTree>
    <p:extLst>
      <p:ext uri="{BB962C8B-B14F-4D97-AF65-F5344CB8AC3E}">
        <p14:creationId xmlns:p14="http://schemas.microsoft.com/office/powerpoint/2010/main" val="1338223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IMG_24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Box 5"/>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Elvis Presley Impersonators (from the Class of 1969?)</a:t>
            </a:r>
          </a:p>
        </p:txBody>
      </p:sp>
    </p:spTree>
    <p:extLst>
      <p:ext uri="{BB962C8B-B14F-4D97-AF65-F5344CB8AC3E}">
        <p14:creationId xmlns:p14="http://schemas.microsoft.com/office/powerpoint/2010/main" val="35686811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Judy Bouwman, Sheree Lickfold, Rob Lake, Barb Matei</a:t>
            </a:r>
          </a:p>
        </p:txBody>
      </p:sp>
      <p:pic>
        <p:nvPicPr>
          <p:cNvPr id="185346" name="Picture 1" descr="IMG_24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5585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Rob Lake and Norman Muir (Math Teacher – 90 years old then!)</a:t>
            </a:r>
          </a:p>
        </p:txBody>
      </p:sp>
      <p:pic>
        <p:nvPicPr>
          <p:cNvPr id="186370" name="Picture 1" descr="IMG_24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2008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que with text on it&#10;&#10;AI-generated content may be incorrect.">
            <a:extLst>
              <a:ext uri="{FF2B5EF4-FFF2-40B4-BE49-F238E27FC236}">
                <a16:creationId xmlns:a16="http://schemas.microsoft.com/office/drawing/2014/main" id="{D4C04540-7149-D649-EC40-CCA81E5D0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4077072"/>
            <a:ext cx="4254035" cy="1915793"/>
          </a:xfrm>
          <a:prstGeom prst="rect">
            <a:avLst/>
          </a:prstGeom>
        </p:spPr>
      </p:pic>
      <p:sp>
        <p:nvSpPr>
          <p:cNvPr id="187393" name="TextBox 3"/>
          <p:cNvSpPr txBox="1">
            <a:spLocks noChangeArrowheads="1"/>
          </p:cNvSpPr>
          <p:nvPr/>
        </p:nvSpPr>
        <p:spPr bwMode="auto">
          <a:xfrm>
            <a:off x="-6761" y="5896397"/>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dirty="0"/>
              <a:t>Gift to RSCHS for their 50</a:t>
            </a:r>
            <a:r>
              <a:rPr lang="en-US" altLang="en-US" baseline="30000" dirty="0"/>
              <a:t>th</a:t>
            </a:r>
            <a:r>
              <a:rPr lang="en-US" altLang="en-US" dirty="0"/>
              <a:t> anniversary from the Class of 1975.  We were the only</a:t>
            </a:r>
          </a:p>
          <a:p>
            <a:pPr algn="ctr"/>
            <a:r>
              <a:rPr lang="en-US" altLang="en-US" dirty="0"/>
              <a:t>graduating class to present the school with a gift marking the occasion.</a:t>
            </a:r>
          </a:p>
        </p:txBody>
      </p:sp>
      <p:pic>
        <p:nvPicPr>
          <p:cNvPr id="187394" name="Picture 5" descr="IMG_242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5786" y="343753"/>
            <a:ext cx="5872427" cy="440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9234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Box 3"/>
          <p:cNvSpPr txBox="1">
            <a:spLocks noChangeArrowheads="1"/>
          </p:cNvSpPr>
          <p:nvPr/>
        </p:nvSpPr>
        <p:spPr bwMode="auto">
          <a:xfrm>
            <a:off x="0" y="6248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Presenting the gift  to RSCHS from the Class of 1975: Guy Matheson, Janice Zinyk,</a:t>
            </a:r>
          </a:p>
          <a:p>
            <a:pPr algn="ctr"/>
            <a:r>
              <a:rPr lang="en-US" altLang="en-US"/>
              <a:t>Rob Lake, Sheree Lickfold, Judy Bouwman, Barb Matei, Alan Querengesser</a:t>
            </a:r>
          </a:p>
        </p:txBody>
      </p:sp>
      <p:pic>
        <p:nvPicPr>
          <p:cNvPr id="188418" name="Picture 1" descr="IMG_24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 y="381000"/>
            <a:ext cx="79502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29275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3"/>
          <p:cNvSpPr txBox="1">
            <a:spLocks noChangeArrowheads="1"/>
          </p:cNvSpPr>
          <p:nvPr/>
        </p:nvSpPr>
        <p:spPr bwMode="auto">
          <a:xfrm>
            <a:off x="0" y="5940945"/>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dirty="0"/>
              <a:t>The Rocking Chair Thunderbird</a:t>
            </a:r>
          </a:p>
          <a:p>
            <a:pPr algn="ctr"/>
            <a:r>
              <a:rPr lang="en-US" altLang="en-US" dirty="0"/>
              <a:t> </a:t>
            </a:r>
            <a:r>
              <a:rPr lang="en-US" altLang="en-US" sz="1200" dirty="0"/>
              <a:t>(concept by Darcey-Lynn </a:t>
            </a:r>
            <a:r>
              <a:rPr lang="en-US" altLang="en-US" sz="1200" dirty="0" err="1"/>
              <a:t>Petruk</a:t>
            </a:r>
            <a:r>
              <a:rPr lang="en-US" altLang="en-US" sz="1200" dirty="0"/>
              <a:t>, designed by David Graham and polished production by David Grantham)</a:t>
            </a:r>
          </a:p>
        </p:txBody>
      </p:sp>
      <p:pic>
        <p:nvPicPr>
          <p:cNvPr id="190466" name="Picture 1" descr="IMG_24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81000"/>
            <a:ext cx="7376368" cy="55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80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Presentation to the school’s Vice-Principal</a:t>
            </a:r>
          </a:p>
        </p:txBody>
      </p:sp>
      <p:pic>
        <p:nvPicPr>
          <p:cNvPr id="191490" name="Picture 4" descr="IMG_24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4076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Janice Zinyk, Rob Lake, Barb Matei, Guy Matheson, Judy Bouwman, Sheree Lickfold</a:t>
            </a:r>
          </a:p>
        </p:txBody>
      </p:sp>
      <p:pic>
        <p:nvPicPr>
          <p:cNvPr id="193538" name="Picture 2" descr="IMG_24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5973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Judy Bouwman, Barb Matei, Rob Lake, Sheree Lickfold</a:t>
            </a:r>
          </a:p>
        </p:txBody>
      </p:sp>
      <p:pic>
        <p:nvPicPr>
          <p:cNvPr id="195586" name="Picture 2" descr="IMG_24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
            <a:extLst>
              <a:ext uri="{FF2B5EF4-FFF2-40B4-BE49-F238E27FC236}">
                <a16:creationId xmlns:a16="http://schemas.microsoft.com/office/drawing/2014/main" id="{1AEED5B7-F99A-9E72-6E74-591AF8A46AA7}"/>
              </a:ext>
            </a:extLst>
          </p:cNvPr>
          <p:cNvSpPr txBox="1">
            <a:spLocks noChangeArrowheads="1"/>
          </p:cNvSpPr>
          <p:nvPr/>
        </p:nvSpPr>
        <p:spPr bwMode="auto">
          <a:xfrm>
            <a:off x="323528" y="98072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dirty="0">
                <a:solidFill>
                  <a:schemeClr val="bg1"/>
                </a:solidFill>
              </a:rPr>
              <a:t>Rob Lake with a David Aaron signature RSCHS photo he won </a:t>
            </a:r>
          </a:p>
        </p:txBody>
      </p:sp>
    </p:spTree>
    <p:extLst>
      <p:ext uri="{BB962C8B-B14F-4D97-AF65-F5344CB8AC3E}">
        <p14:creationId xmlns:p14="http://schemas.microsoft.com/office/powerpoint/2010/main" val="16246971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Ross Shep jpg\scan0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96752"/>
            <a:ext cx="7470843" cy="447368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5DD37A65-D5EC-CF56-1DD8-93C7D70CE21B}"/>
              </a:ext>
            </a:extLst>
          </p:cNvPr>
          <p:cNvSpPr/>
          <p:nvPr/>
        </p:nvSpPr>
        <p:spPr>
          <a:xfrm>
            <a:off x="4860032" y="836712"/>
            <a:ext cx="2160240" cy="1008112"/>
          </a:xfrm>
          <a:prstGeom prst="wedgeEllipseCallout">
            <a:avLst>
              <a:gd name="adj1" fmla="val -40989"/>
              <a:gd name="adj2" fmla="val 678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Go that way!</a:t>
            </a:r>
          </a:p>
        </p:txBody>
      </p:sp>
    </p:spTree>
    <p:extLst>
      <p:ext uri="{BB962C8B-B14F-4D97-AF65-F5344CB8AC3E}">
        <p14:creationId xmlns:p14="http://schemas.microsoft.com/office/powerpoint/2010/main" val="33911652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b="1" dirty="0"/>
              <a:t>RSCHS 2015</a:t>
            </a:r>
          </a:p>
        </p:txBody>
      </p:sp>
      <p:pic>
        <p:nvPicPr>
          <p:cNvPr id="3" name="Picture 2" descr="IMG_765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990" y="1868996"/>
            <a:ext cx="4160010" cy="31200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8294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70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692863"/>
            <a:ext cx="3546672" cy="266000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IMG_766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603191"/>
            <a:ext cx="3415928" cy="256194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IMG_769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232397"/>
            <a:ext cx="3546672" cy="253722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4950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66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028" y="3243050"/>
            <a:ext cx="3799971" cy="284997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IMG_766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265" y="3406350"/>
            <a:ext cx="3622856" cy="293457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IMG_766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2999" y="488675"/>
            <a:ext cx="3391925" cy="254394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Oval Callout 5"/>
          <p:cNvSpPr/>
          <p:nvPr/>
        </p:nvSpPr>
        <p:spPr>
          <a:xfrm>
            <a:off x="899592" y="908720"/>
            <a:ext cx="3024336" cy="1800200"/>
          </a:xfrm>
          <a:prstGeom prst="wedgeEllipseCallout">
            <a:avLst>
              <a:gd name="adj1" fmla="val -12055"/>
              <a:gd name="adj2" fmla="val 45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Large Gymnasium</a:t>
            </a:r>
          </a:p>
        </p:txBody>
      </p:sp>
    </p:spTree>
    <p:extLst>
      <p:ext uri="{BB962C8B-B14F-4D97-AF65-F5344CB8AC3E}">
        <p14:creationId xmlns:p14="http://schemas.microsoft.com/office/powerpoint/2010/main" val="2333694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766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0436" y="3356992"/>
            <a:ext cx="3679956" cy="2759967"/>
          </a:xfrm>
          <a:prstGeom prst="rect">
            <a:avLst/>
          </a:prstGeom>
          <a:noFill/>
          <a:ln w="28575">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IMG_766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040" y="476672"/>
            <a:ext cx="3703960" cy="2777970"/>
          </a:xfrm>
          <a:prstGeom prst="rect">
            <a:avLst/>
          </a:prstGeom>
          <a:noFill/>
          <a:ln w="28575">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4" name="Oval Callout 3"/>
          <p:cNvSpPr/>
          <p:nvPr/>
        </p:nvSpPr>
        <p:spPr>
          <a:xfrm>
            <a:off x="1043608" y="4293096"/>
            <a:ext cx="2952328" cy="1512168"/>
          </a:xfrm>
          <a:prstGeom prst="wedgeEllipseCallout">
            <a:avLst>
              <a:gd name="adj1" fmla="val -14838"/>
              <a:gd name="adj2" fmla="val 478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Small gymnasium</a:t>
            </a:r>
          </a:p>
        </p:txBody>
      </p:sp>
    </p:spTree>
    <p:extLst>
      <p:ext uri="{BB962C8B-B14F-4D97-AF65-F5344CB8AC3E}">
        <p14:creationId xmlns:p14="http://schemas.microsoft.com/office/powerpoint/2010/main" val="4809177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69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76672"/>
            <a:ext cx="3631952" cy="272396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IMG_767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3562582"/>
            <a:ext cx="3437752" cy="257831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IMG_767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1196752"/>
            <a:ext cx="3094094" cy="232057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Callout 1"/>
          <p:cNvSpPr/>
          <p:nvPr/>
        </p:nvSpPr>
        <p:spPr>
          <a:xfrm>
            <a:off x="5220072" y="4221088"/>
            <a:ext cx="3240360" cy="1584176"/>
          </a:xfrm>
          <a:prstGeom prst="wedgeEllipseCallout">
            <a:avLst>
              <a:gd name="adj1" fmla="val -15451"/>
              <a:gd name="adj2" fmla="val 42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South wing hallway under construction</a:t>
            </a:r>
          </a:p>
        </p:txBody>
      </p:sp>
    </p:spTree>
    <p:extLst>
      <p:ext uri="{BB962C8B-B14F-4D97-AF65-F5344CB8AC3E}">
        <p14:creationId xmlns:p14="http://schemas.microsoft.com/office/powerpoint/2010/main" val="21804079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_768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6168" y="453008"/>
            <a:ext cx="3456384" cy="2592288"/>
          </a:xfrm>
          <a:prstGeom prst="rect">
            <a:avLst/>
          </a:prstGeom>
          <a:noFill/>
          <a:ln w="38100">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IMG_768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56" y="2996428"/>
            <a:ext cx="3816424" cy="2862318"/>
          </a:xfrm>
          <a:prstGeom prst="rect">
            <a:avLst/>
          </a:prstGeom>
          <a:noFill/>
          <a:ln w="38100">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 descr="IMG_769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1344" y="3573016"/>
            <a:ext cx="3600400" cy="2700300"/>
          </a:xfrm>
          <a:prstGeom prst="rect">
            <a:avLst/>
          </a:prstGeom>
          <a:noFill/>
          <a:ln w="38100">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955098" y="980728"/>
            <a:ext cx="2808312" cy="1224136"/>
          </a:xfrm>
          <a:prstGeom prst="wedgeRoundRectCallout">
            <a:avLst>
              <a:gd name="adj1" fmla="val -19726"/>
              <a:gd name="adj2" fmla="val 449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North wing hallways and lockers with blue paint</a:t>
            </a:r>
          </a:p>
        </p:txBody>
      </p:sp>
    </p:spTree>
    <p:extLst>
      <p:ext uri="{BB962C8B-B14F-4D97-AF65-F5344CB8AC3E}">
        <p14:creationId xmlns:p14="http://schemas.microsoft.com/office/powerpoint/2010/main" val="25035390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endParaRPr lang="en-US" altLang="en-US" dirty="0"/>
          </a:p>
        </p:txBody>
      </p:sp>
      <p:pic>
        <p:nvPicPr>
          <p:cNvPr id="4" name="Picture 2" descr="IMG_767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563851"/>
            <a:ext cx="3559944" cy="26699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IMG_767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233809"/>
            <a:ext cx="3583946" cy="26879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Callout 1"/>
          <p:cNvSpPr/>
          <p:nvPr/>
        </p:nvSpPr>
        <p:spPr>
          <a:xfrm>
            <a:off x="5220072" y="1268760"/>
            <a:ext cx="2808312" cy="1152128"/>
          </a:xfrm>
          <a:prstGeom prst="wedgeEllipseCallout">
            <a:avLst>
              <a:gd name="adj1" fmla="val -18207"/>
              <a:gd name="adj2" fmla="val 43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Cafeteria</a:t>
            </a:r>
          </a:p>
        </p:txBody>
      </p:sp>
    </p:spTree>
    <p:extLst>
      <p:ext uri="{BB962C8B-B14F-4D97-AF65-F5344CB8AC3E}">
        <p14:creationId xmlns:p14="http://schemas.microsoft.com/office/powerpoint/2010/main" val="147673404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Alumni Room (which is the temporary library)</a:t>
            </a:r>
          </a:p>
        </p:txBody>
      </p:sp>
      <p:pic>
        <p:nvPicPr>
          <p:cNvPr id="226306" name="Picture 2" descr="IMG_769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537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Gift from the Class of 1975 to RSCHS in 2008 (proudly displayed in the Alumni Room)</a:t>
            </a:r>
          </a:p>
        </p:txBody>
      </p:sp>
      <p:pic>
        <p:nvPicPr>
          <p:cNvPr id="228354" name="Picture 2" descr="IMG_769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73743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Totem Dreamcatcher in the Alumni Room</a:t>
            </a:r>
          </a:p>
        </p:txBody>
      </p:sp>
      <p:pic>
        <p:nvPicPr>
          <p:cNvPr id="227330" name="Picture 2" descr="IMG_769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9284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Ross Shep jpg\scan0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096048"/>
            <a:ext cx="7056783" cy="4572037"/>
          </a:xfrm>
          <a:prstGeom prst="rect">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073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Bleachers and field at Coronation Park</a:t>
            </a:r>
          </a:p>
        </p:txBody>
      </p:sp>
      <p:pic>
        <p:nvPicPr>
          <p:cNvPr id="229378" name="Picture 4" descr="IMG_77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6010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Coronation Park Curling Rink</a:t>
            </a:r>
          </a:p>
        </p:txBody>
      </p:sp>
      <p:pic>
        <p:nvPicPr>
          <p:cNvPr id="230402" name="Picture 1" descr="IMG_77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9523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Coronation Park Tennis Courts</a:t>
            </a:r>
          </a:p>
        </p:txBody>
      </p:sp>
      <p:pic>
        <p:nvPicPr>
          <p:cNvPr id="231426" name="Picture 2" descr="IMG_77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3150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Peter Hemmingway (formerly Coronation) Pool</a:t>
            </a:r>
          </a:p>
        </p:txBody>
      </p:sp>
      <p:pic>
        <p:nvPicPr>
          <p:cNvPr id="232450" name="Picture 1" descr="IMG_77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631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43608" y="980728"/>
            <a:ext cx="3090440" cy="5150734"/>
          </a:xfrm>
        </p:spPr>
        <p:txBody>
          <a:bodyPr/>
          <a:lstStyle/>
          <a:p>
            <a:pPr marL="68580" indent="0" algn="ctr">
              <a:buNone/>
            </a:pPr>
            <a:r>
              <a:rPr lang="en-US" altLang="en-US" sz="4000" dirty="0">
                <a:solidFill>
                  <a:schemeClr val="accent3">
                    <a:lumMod val="75000"/>
                  </a:schemeClr>
                </a:solidFill>
              </a:rPr>
              <a:t>“</a:t>
            </a:r>
            <a:r>
              <a:rPr lang="en-US" altLang="ja-JP" sz="4000" i="1" dirty="0">
                <a:solidFill>
                  <a:schemeClr val="accent3">
                    <a:lumMod val="75000"/>
                  </a:schemeClr>
                </a:solidFill>
              </a:rPr>
              <a:t>The more things change, the more</a:t>
            </a:r>
          </a:p>
          <a:p>
            <a:pPr marL="68580" indent="0" algn="ctr">
              <a:buNone/>
            </a:pPr>
            <a:r>
              <a:rPr lang="en-US" altLang="en-US" sz="4000" i="1" dirty="0">
                <a:solidFill>
                  <a:schemeClr val="accent3">
                    <a:lumMod val="75000"/>
                  </a:schemeClr>
                </a:solidFill>
              </a:rPr>
              <a:t>they will never be the same again</a:t>
            </a:r>
            <a:r>
              <a:rPr lang="en-US" altLang="en-US" sz="4000" dirty="0">
                <a:solidFill>
                  <a:schemeClr val="accent3">
                    <a:lumMod val="75000"/>
                  </a:schemeClr>
                </a:solidFill>
              </a:rPr>
              <a:t>”</a:t>
            </a:r>
            <a:endParaRPr lang="en-US" altLang="ja-JP" sz="4000" i="1" dirty="0">
              <a:solidFill>
                <a:schemeClr val="accent3">
                  <a:lumMod val="75000"/>
                </a:schemeClr>
              </a:solidFill>
            </a:endParaRPr>
          </a:p>
          <a:p>
            <a:endParaRPr lang="en-CA" dirty="0"/>
          </a:p>
        </p:txBody>
      </p:sp>
      <p:sp>
        <p:nvSpPr>
          <p:cNvPr id="5" name="Title 4"/>
          <p:cNvSpPr>
            <a:spLocks noGrp="1"/>
          </p:cNvSpPr>
          <p:nvPr>
            <p:ph type="title"/>
          </p:nvPr>
        </p:nvSpPr>
        <p:spPr>
          <a:xfrm>
            <a:off x="4716016" y="4005064"/>
            <a:ext cx="3304572" cy="1463153"/>
          </a:xfrm>
        </p:spPr>
        <p:txBody>
          <a:bodyPr>
            <a:noAutofit/>
          </a:bodyPr>
          <a:lstStyle/>
          <a:p>
            <a:r>
              <a:rPr lang="en-US" altLang="en-US" sz="3600" b="1" dirty="0"/>
              <a:t>Did we see the following when we went to RSCHS in1975?</a:t>
            </a:r>
            <a:br>
              <a:rPr lang="en-US" altLang="en-US" sz="3600" b="1" dirty="0"/>
            </a:br>
            <a:endParaRPr lang="en-CA" sz="3600" b="1" dirty="0"/>
          </a:p>
        </p:txBody>
      </p:sp>
      <p:sp>
        <p:nvSpPr>
          <p:cNvPr id="2" name="Oval 1">
            <a:extLst>
              <a:ext uri="{FF2B5EF4-FFF2-40B4-BE49-F238E27FC236}">
                <a16:creationId xmlns:a16="http://schemas.microsoft.com/office/drawing/2014/main" id="{6DC8DC8E-2815-4BFE-AB76-0AD07CAE9E92}"/>
              </a:ext>
            </a:extLst>
          </p:cNvPr>
          <p:cNvSpPr/>
          <p:nvPr/>
        </p:nvSpPr>
        <p:spPr>
          <a:xfrm>
            <a:off x="6012160" y="5157192"/>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423647852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Wheelchair Ramp</a:t>
            </a:r>
          </a:p>
        </p:txBody>
      </p:sp>
      <p:pic>
        <p:nvPicPr>
          <p:cNvPr id="234498" name="Picture 2" descr="IMG_768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5A9FC321-8BC8-CDFA-4DB3-89AA02C5922C}"/>
              </a:ext>
            </a:extLst>
          </p:cNvPr>
          <p:cNvSpPr/>
          <p:nvPr/>
        </p:nvSpPr>
        <p:spPr>
          <a:xfrm>
            <a:off x="1187624" y="5383844"/>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1779173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Accessibility Ramp for the Disabled</a:t>
            </a:r>
          </a:p>
        </p:txBody>
      </p:sp>
      <p:pic>
        <p:nvPicPr>
          <p:cNvPr id="235522" name="Picture 2" descr="IMG_769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2ACA784-9D9C-64FE-D810-80D7F93EE98C}"/>
              </a:ext>
            </a:extLst>
          </p:cNvPr>
          <p:cNvSpPr/>
          <p:nvPr/>
        </p:nvSpPr>
        <p:spPr>
          <a:xfrm>
            <a:off x="971600" y="5413188"/>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23417061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Scent-Free Classrooms</a:t>
            </a:r>
          </a:p>
        </p:txBody>
      </p:sp>
      <p:pic>
        <p:nvPicPr>
          <p:cNvPr id="239618" name="Picture 2" descr="IMG_767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02307078-04EB-42B1-7CE2-189D1760877C}"/>
              </a:ext>
            </a:extLst>
          </p:cNvPr>
          <p:cNvSpPr/>
          <p:nvPr/>
        </p:nvSpPr>
        <p:spPr>
          <a:xfrm>
            <a:off x="971600" y="5403114"/>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31934176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A Shep Mobile App (downloadable from the App Store)</a:t>
            </a:r>
          </a:p>
        </p:txBody>
      </p:sp>
      <p:pic>
        <p:nvPicPr>
          <p:cNvPr id="240642" name="Picture 2" descr="IMG_767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B414E7FC-A6B4-57C4-7F08-4FE8F52CA813}"/>
              </a:ext>
            </a:extLst>
          </p:cNvPr>
          <p:cNvSpPr/>
          <p:nvPr/>
        </p:nvSpPr>
        <p:spPr>
          <a:xfrm>
            <a:off x="971600" y="5229200"/>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25399007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Computer Lab</a:t>
            </a:r>
          </a:p>
        </p:txBody>
      </p:sp>
      <p:pic>
        <p:nvPicPr>
          <p:cNvPr id="241666" name="Picture 2" descr="IMG_768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73D410C2-8FA8-24A7-5D75-19AE8FE52158}"/>
              </a:ext>
            </a:extLst>
          </p:cNvPr>
          <p:cNvSpPr/>
          <p:nvPr/>
        </p:nvSpPr>
        <p:spPr>
          <a:xfrm>
            <a:off x="899592" y="5433269"/>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26538343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E9E0-EFB5-2287-7A5A-4E5CCB6E4864}"/>
              </a:ext>
            </a:extLst>
          </p:cNvPr>
          <p:cNvSpPr>
            <a:spLocks noGrp="1"/>
          </p:cNvSpPr>
          <p:nvPr>
            <p:ph type="title"/>
          </p:nvPr>
        </p:nvSpPr>
        <p:spPr/>
        <p:txBody>
          <a:bodyPr/>
          <a:lstStyle/>
          <a:p>
            <a:r>
              <a:rPr lang="en-CA" dirty="0"/>
              <a:t>Phys Ed 30L Girls Ski Day</a:t>
            </a:r>
          </a:p>
        </p:txBody>
      </p:sp>
      <p:pic>
        <p:nvPicPr>
          <p:cNvPr id="5" name="Content Placeholder 4" descr="A group of people posing for a photo&#10;&#10;AI-generated content may be incorrect.">
            <a:extLst>
              <a:ext uri="{FF2B5EF4-FFF2-40B4-BE49-F238E27FC236}">
                <a16:creationId xmlns:a16="http://schemas.microsoft.com/office/drawing/2014/main" id="{008E9DAB-2B87-E6EE-7547-8160FAD8555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2276872"/>
            <a:ext cx="4996996" cy="3752070"/>
          </a:xfrm>
        </p:spPr>
      </p:pic>
      <p:sp>
        <p:nvSpPr>
          <p:cNvPr id="7" name="Thought Bubble: Cloud 6">
            <a:extLst>
              <a:ext uri="{FF2B5EF4-FFF2-40B4-BE49-F238E27FC236}">
                <a16:creationId xmlns:a16="http://schemas.microsoft.com/office/drawing/2014/main" id="{090488FA-1F62-5FD3-775D-5E961CBD87C7}"/>
              </a:ext>
            </a:extLst>
          </p:cNvPr>
          <p:cNvSpPr/>
          <p:nvPr/>
        </p:nvSpPr>
        <p:spPr>
          <a:xfrm>
            <a:off x="6732240" y="2060848"/>
            <a:ext cx="1728192" cy="3240360"/>
          </a:xfrm>
          <a:prstGeom prst="cloudCallout">
            <a:avLst>
              <a:gd name="adj1" fmla="val -110067"/>
              <a:gd name="adj2" fmla="val 121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What was in those cups?  Sure was tasty!</a:t>
            </a:r>
          </a:p>
        </p:txBody>
      </p:sp>
    </p:spTree>
    <p:extLst>
      <p:ext uri="{BB962C8B-B14F-4D97-AF65-F5344CB8AC3E}">
        <p14:creationId xmlns:p14="http://schemas.microsoft.com/office/powerpoint/2010/main" val="328606687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Robotics Lab</a:t>
            </a:r>
          </a:p>
        </p:txBody>
      </p:sp>
      <p:pic>
        <p:nvPicPr>
          <p:cNvPr id="242690" name="Picture 2" descr="IMG_768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E59CC4B6-BED9-2B54-C2C8-D106A5E27A73}"/>
              </a:ext>
            </a:extLst>
          </p:cNvPr>
          <p:cNvSpPr/>
          <p:nvPr/>
        </p:nvSpPr>
        <p:spPr>
          <a:xfrm>
            <a:off x="971600" y="5229200"/>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4542422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Classroom for Yoga Instruction</a:t>
            </a:r>
          </a:p>
        </p:txBody>
      </p:sp>
      <p:pic>
        <p:nvPicPr>
          <p:cNvPr id="243714" name="Picture 2" descr="IMG_769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8AB322A4-7800-E061-C178-ACD35DE9FE38}"/>
              </a:ext>
            </a:extLst>
          </p:cNvPr>
          <p:cNvSpPr/>
          <p:nvPr/>
        </p:nvSpPr>
        <p:spPr>
          <a:xfrm>
            <a:off x="6660232" y="5517232"/>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24701829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Classroom for Community Learning Skills</a:t>
            </a:r>
          </a:p>
        </p:txBody>
      </p:sp>
      <p:pic>
        <p:nvPicPr>
          <p:cNvPr id="245762" name="Picture 2" descr="IMG_768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F896490A-FD9F-7BF9-7142-0AEDC13D0896}"/>
              </a:ext>
            </a:extLst>
          </p:cNvPr>
          <p:cNvSpPr/>
          <p:nvPr/>
        </p:nvSpPr>
        <p:spPr>
          <a:xfrm>
            <a:off x="4499992" y="5402437"/>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1712523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Goodbye Chalkboards – Hello Whiteboards (and Smartboards)</a:t>
            </a:r>
          </a:p>
        </p:txBody>
      </p:sp>
      <p:pic>
        <p:nvPicPr>
          <p:cNvPr id="246786" name="Picture 2" descr="IMG_76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43E5AB2D-5B73-57B9-F5C3-BEC6D74279FF}"/>
              </a:ext>
            </a:extLst>
          </p:cNvPr>
          <p:cNvSpPr/>
          <p:nvPr/>
        </p:nvSpPr>
        <p:spPr>
          <a:xfrm>
            <a:off x="4499992" y="5517232"/>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211380295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extBox 3"/>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a:t>Under Construction!  (come back in 3 years time for the “new” RSCHS)</a:t>
            </a:r>
          </a:p>
        </p:txBody>
      </p:sp>
      <p:pic>
        <p:nvPicPr>
          <p:cNvPr id="247810" name="Picture 2" descr="IMG_77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9D29D3D3-C83B-AFB8-F587-B7F5445ADF23}"/>
              </a:ext>
            </a:extLst>
          </p:cNvPr>
          <p:cNvSpPr/>
          <p:nvPr/>
        </p:nvSpPr>
        <p:spPr>
          <a:xfrm>
            <a:off x="1331640" y="5402437"/>
            <a:ext cx="1656184" cy="72008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2">
                    <a:lumMod val="50000"/>
                  </a:schemeClr>
                </a:solidFill>
              </a:rPr>
              <a:t>2015</a:t>
            </a:r>
          </a:p>
        </p:txBody>
      </p:sp>
    </p:spTree>
    <p:extLst>
      <p:ext uri="{BB962C8B-B14F-4D97-AF65-F5344CB8AC3E}">
        <p14:creationId xmlns:p14="http://schemas.microsoft.com/office/powerpoint/2010/main" val="8058814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CA" b="1" dirty="0"/>
              <a:t>50</a:t>
            </a:r>
            <a:r>
              <a:rPr lang="en-CA" b="1" baseline="30000" dirty="0"/>
              <a:t>th</a:t>
            </a:r>
            <a:r>
              <a:rPr lang="en-CA" b="1" dirty="0"/>
              <a:t> Year Reunion - 2025</a:t>
            </a:r>
          </a:p>
        </p:txBody>
      </p:sp>
      <p:sp>
        <p:nvSpPr>
          <p:cNvPr id="3" name="Subtitle 2">
            <a:extLst>
              <a:ext uri="{FF2B5EF4-FFF2-40B4-BE49-F238E27FC236}">
                <a16:creationId xmlns:a16="http://schemas.microsoft.com/office/drawing/2014/main" id="{BDE20CFA-D190-568F-09D5-882C20D7B4A2}"/>
              </a:ext>
            </a:extLst>
          </p:cNvPr>
          <p:cNvSpPr>
            <a:spLocks noGrp="1"/>
          </p:cNvSpPr>
          <p:nvPr>
            <p:ph type="subTitle" idx="1"/>
          </p:nvPr>
        </p:nvSpPr>
        <p:spPr/>
        <p:txBody>
          <a:bodyPr>
            <a:normAutofit fontScale="92500" lnSpcReduction="20000"/>
          </a:bodyPr>
          <a:lstStyle/>
          <a:p>
            <a:r>
              <a:rPr lang="en-CA" dirty="0"/>
              <a:t>Derrick Golf and Country Club Edmonton and school tour</a:t>
            </a:r>
          </a:p>
          <a:p>
            <a:endParaRPr lang="en-CA" dirty="0"/>
          </a:p>
          <a:p>
            <a:r>
              <a:rPr lang="en-CA" dirty="0"/>
              <a:t>October 18</a:t>
            </a:r>
            <a:r>
              <a:rPr lang="en-CA" baseline="30000" dirty="0"/>
              <a:t>th</a:t>
            </a:r>
            <a:r>
              <a:rPr lang="en-CA" dirty="0"/>
              <a:t>, 2025</a:t>
            </a:r>
          </a:p>
        </p:txBody>
      </p:sp>
    </p:spTree>
    <p:extLst>
      <p:ext uri="{BB962C8B-B14F-4D97-AF65-F5344CB8AC3E}">
        <p14:creationId xmlns:p14="http://schemas.microsoft.com/office/powerpoint/2010/main" val="150058542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1BD4-CDE1-6567-F38A-053EF78F0862}"/>
              </a:ext>
            </a:extLst>
          </p:cNvPr>
          <p:cNvSpPr>
            <a:spLocks noGrp="1"/>
          </p:cNvSpPr>
          <p:nvPr>
            <p:ph type="title"/>
          </p:nvPr>
        </p:nvSpPr>
        <p:spPr>
          <a:xfrm>
            <a:off x="1258645" y="2900829"/>
            <a:ext cx="6637468" cy="1362075"/>
          </a:xfrm>
        </p:spPr>
        <p:txBody>
          <a:bodyPr anchor="b">
            <a:normAutofit/>
          </a:bodyPr>
          <a:lstStyle/>
          <a:p>
            <a:r>
              <a:rPr lang="en-CA" b="1" dirty="0"/>
              <a:t>Ross Sheppard High School - 2025</a:t>
            </a:r>
          </a:p>
        </p:txBody>
      </p:sp>
      <p:sp>
        <p:nvSpPr>
          <p:cNvPr id="8" name="Text Placeholder 2">
            <a:extLst>
              <a:ext uri="{FF2B5EF4-FFF2-40B4-BE49-F238E27FC236}">
                <a16:creationId xmlns:a16="http://schemas.microsoft.com/office/drawing/2014/main" id="{3EEFB2D5-8E6D-15A9-4FF9-2E90767188C7}"/>
              </a:ext>
            </a:extLst>
          </p:cNvPr>
          <p:cNvSpPr>
            <a:spLocks noGrp="1"/>
          </p:cNvSpPr>
          <p:nvPr>
            <p:ph type="body" idx="1"/>
          </p:nvPr>
        </p:nvSpPr>
        <p:spPr>
          <a:xfrm>
            <a:off x="1258645" y="4267200"/>
            <a:ext cx="6637467" cy="1520413"/>
          </a:xfrm>
        </p:spPr>
        <p:txBody>
          <a:bodyPr>
            <a:normAutofit/>
          </a:bodyPr>
          <a:lstStyle/>
          <a:p>
            <a:r>
              <a:rPr lang="en-US" sz="2800" b="1" dirty="0">
                <a:solidFill>
                  <a:srgbClr val="00B0F0"/>
                </a:solidFill>
              </a:rPr>
              <a:t>Highlights of changes at the school</a:t>
            </a:r>
          </a:p>
        </p:txBody>
      </p:sp>
    </p:spTree>
    <p:extLst>
      <p:ext uri="{BB962C8B-B14F-4D97-AF65-F5344CB8AC3E}">
        <p14:creationId xmlns:p14="http://schemas.microsoft.com/office/powerpoint/2010/main" val="5638698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61B27-0A45-4CFD-0A21-6396B226A1BF}"/>
              </a:ext>
            </a:extLst>
          </p:cNvPr>
          <p:cNvSpPr>
            <a:spLocks noGrp="1"/>
          </p:cNvSpPr>
          <p:nvPr>
            <p:ph type="title"/>
          </p:nvPr>
        </p:nvSpPr>
        <p:spPr>
          <a:xfrm>
            <a:off x="1043490" y="1027664"/>
            <a:ext cx="2880438" cy="529128"/>
          </a:xfrm>
        </p:spPr>
        <p:txBody>
          <a:bodyPr anchor="b">
            <a:normAutofit fontScale="90000"/>
          </a:bodyPr>
          <a:lstStyle/>
          <a:p>
            <a:r>
              <a:rPr lang="en-CA" dirty="0"/>
              <a:t>RSHS in 2025</a:t>
            </a:r>
          </a:p>
        </p:txBody>
      </p:sp>
      <p:pic>
        <p:nvPicPr>
          <p:cNvPr id="5" name="Content Placeholder 4" descr="A tall statue in front of a building&#10;&#10;AI-generated content may be incorrect.">
            <a:extLst>
              <a:ext uri="{FF2B5EF4-FFF2-40B4-BE49-F238E27FC236}">
                <a16:creationId xmlns:a16="http://schemas.microsoft.com/office/drawing/2014/main" id="{80A1D922-6675-2002-5547-638B885A5383}"/>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rot="5400000">
            <a:off x="4608513" y="2751138"/>
            <a:ext cx="3492500" cy="2619375"/>
          </a:xfrm>
        </p:spPr>
      </p:pic>
      <p:pic>
        <p:nvPicPr>
          <p:cNvPr id="7" name="Picture 6" descr="A brick building with blue doors&#10;&#10;AI-generated content may be incorrect.">
            <a:extLst>
              <a:ext uri="{FF2B5EF4-FFF2-40B4-BE49-F238E27FC236}">
                <a16:creationId xmlns:a16="http://schemas.microsoft.com/office/drawing/2014/main" id="{A88DCF59-133C-1727-2CBE-9D91916FF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683848"/>
            <a:ext cx="3707904" cy="2780928"/>
          </a:xfrm>
          <a:prstGeom prst="rect">
            <a:avLst/>
          </a:prstGeom>
        </p:spPr>
      </p:pic>
      <p:sp>
        <p:nvSpPr>
          <p:cNvPr id="11" name="TextBox 10">
            <a:extLst>
              <a:ext uri="{FF2B5EF4-FFF2-40B4-BE49-F238E27FC236}">
                <a16:creationId xmlns:a16="http://schemas.microsoft.com/office/drawing/2014/main" id="{4F566909-11E4-00A7-BE38-0099B37E41FB}"/>
              </a:ext>
            </a:extLst>
          </p:cNvPr>
          <p:cNvSpPr txBox="1"/>
          <p:nvPr/>
        </p:nvSpPr>
        <p:spPr>
          <a:xfrm>
            <a:off x="1763688" y="1700808"/>
            <a:ext cx="4968552" cy="369332"/>
          </a:xfrm>
          <a:prstGeom prst="rect">
            <a:avLst/>
          </a:prstGeom>
          <a:noFill/>
        </p:spPr>
        <p:txBody>
          <a:bodyPr wrap="square" rtlCol="0">
            <a:spAutoFit/>
          </a:bodyPr>
          <a:lstStyle/>
          <a:p>
            <a:r>
              <a:rPr lang="en-CA" b="1" i="1" dirty="0">
                <a:solidFill>
                  <a:srgbClr val="00B0F0"/>
                </a:solidFill>
              </a:rPr>
              <a:t>… looks the same? Check out the name!</a:t>
            </a:r>
          </a:p>
        </p:txBody>
      </p:sp>
    </p:spTree>
    <p:extLst>
      <p:ext uri="{BB962C8B-B14F-4D97-AF65-F5344CB8AC3E}">
        <p14:creationId xmlns:p14="http://schemas.microsoft.com/office/powerpoint/2010/main" val="2434575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6A47-ACC7-8542-B123-DEE730592EF2}"/>
              </a:ext>
            </a:extLst>
          </p:cNvPr>
          <p:cNvSpPr>
            <a:spLocks noGrp="1"/>
          </p:cNvSpPr>
          <p:nvPr>
            <p:ph type="title"/>
          </p:nvPr>
        </p:nvSpPr>
        <p:spPr>
          <a:xfrm>
            <a:off x="949900" y="836712"/>
            <a:ext cx="7024744" cy="829896"/>
          </a:xfrm>
        </p:spPr>
        <p:txBody>
          <a:bodyPr anchor="b">
            <a:normAutofit/>
          </a:bodyPr>
          <a:lstStyle/>
          <a:p>
            <a:r>
              <a:rPr lang="en-CA" dirty="0"/>
              <a:t>…</a:t>
            </a:r>
            <a:r>
              <a:rPr lang="en-CA" b="1" dirty="0"/>
              <a:t>take a look inside!</a:t>
            </a:r>
          </a:p>
        </p:txBody>
      </p:sp>
      <p:pic>
        <p:nvPicPr>
          <p:cNvPr id="7" name="Content Placeholder 6" descr="A white tent in front of a building&#10;&#10;AI-generated content may be incorrect.">
            <a:extLst>
              <a:ext uri="{FF2B5EF4-FFF2-40B4-BE49-F238E27FC236}">
                <a16:creationId xmlns:a16="http://schemas.microsoft.com/office/drawing/2014/main" id="{873CCC24-2AAA-BF95-18F7-22AAA6ADF619}"/>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rot="5400000">
            <a:off x="2825749" y="2713435"/>
            <a:ext cx="3492500" cy="2619375"/>
          </a:xfrm>
        </p:spPr>
      </p:pic>
      <p:pic>
        <p:nvPicPr>
          <p:cNvPr id="13" name="Picture 12" descr="A building with a waterfall&#10;&#10;AI-generated content may be incorrect.">
            <a:extLst>
              <a:ext uri="{FF2B5EF4-FFF2-40B4-BE49-F238E27FC236}">
                <a16:creationId xmlns:a16="http://schemas.microsoft.com/office/drawing/2014/main" id="{1709CC0F-470D-729B-4504-B3AA74328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5280" y="3888949"/>
            <a:ext cx="2436959" cy="1827719"/>
          </a:xfrm>
          <a:prstGeom prst="rect">
            <a:avLst/>
          </a:prstGeom>
        </p:spPr>
      </p:pic>
      <p:sp>
        <p:nvSpPr>
          <p:cNvPr id="14" name="TextBox 13">
            <a:extLst>
              <a:ext uri="{FF2B5EF4-FFF2-40B4-BE49-F238E27FC236}">
                <a16:creationId xmlns:a16="http://schemas.microsoft.com/office/drawing/2014/main" id="{D5A379FD-EC02-D3E3-59DA-A6423156C8A8}"/>
              </a:ext>
            </a:extLst>
          </p:cNvPr>
          <p:cNvSpPr txBox="1"/>
          <p:nvPr/>
        </p:nvSpPr>
        <p:spPr>
          <a:xfrm>
            <a:off x="6228184" y="1666608"/>
            <a:ext cx="2088232" cy="2626488"/>
          </a:xfrm>
          <a:prstGeom prst="rect">
            <a:avLst/>
          </a:prstGeom>
          <a:noFill/>
        </p:spPr>
        <p:txBody>
          <a:bodyPr wrap="square" rtlCol="0">
            <a:spAutoFit/>
          </a:bodyPr>
          <a:lstStyle/>
          <a:p>
            <a:endParaRPr lang="en-CA" dirty="0"/>
          </a:p>
        </p:txBody>
      </p:sp>
      <p:pic>
        <p:nvPicPr>
          <p:cNvPr id="16" name="Picture 15">
            <a:extLst>
              <a:ext uri="{FF2B5EF4-FFF2-40B4-BE49-F238E27FC236}">
                <a16:creationId xmlns:a16="http://schemas.microsoft.com/office/drawing/2014/main" id="{29A944D0-BE2E-FBFE-529E-88B127B23E7D}"/>
              </a:ext>
            </a:extLst>
          </p:cNvPr>
          <p:cNvPicPr>
            <a:picLocks noChangeAspect="1"/>
          </p:cNvPicPr>
          <p:nvPr/>
        </p:nvPicPr>
        <p:blipFill>
          <a:blip r:embed="rId4"/>
          <a:stretch>
            <a:fillRect/>
          </a:stretch>
        </p:blipFill>
        <p:spPr>
          <a:xfrm>
            <a:off x="6129845" y="1666050"/>
            <a:ext cx="2085013" cy="2627604"/>
          </a:xfrm>
          <a:prstGeom prst="rect">
            <a:avLst/>
          </a:prstGeom>
        </p:spPr>
      </p:pic>
      <p:pic>
        <p:nvPicPr>
          <p:cNvPr id="18" name="Picture 17" descr="A wooden structure with chairs on a concrete surface&#10;&#10;AI-generated content may be incorrect.">
            <a:extLst>
              <a:ext uri="{FF2B5EF4-FFF2-40B4-BE49-F238E27FC236}">
                <a16:creationId xmlns:a16="http://schemas.microsoft.com/office/drawing/2014/main" id="{7EC69C4A-377F-864C-C3B9-B001D65F90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847565" y="1216773"/>
            <a:ext cx="3044957" cy="2283718"/>
          </a:xfrm>
          <a:prstGeom prst="rect">
            <a:avLst/>
          </a:prstGeom>
        </p:spPr>
      </p:pic>
    </p:spTree>
    <p:extLst>
      <p:ext uri="{BB962C8B-B14F-4D97-AF65-F5344CB8AC3E}">
        <p14:creationId xmlns:p14="http://schemas.microsoft.com/office/powerpoint/2010/main" val="360897755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splay case with jackets and socks&#10;&#10;AI-generated content may be incorrect.">
            <a:extLst>
              <a:ext uri="{FF2B5EF4-FFF2-40B4-BE49-F238E27FC236}">
                <a16:creationId xmlns:a16="http://schemas.microsoft.com/office/drawing/2014/main" id="{3EA7B589-5AE1-6623-2D3C-F1F564CFC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800" y="692696"/>
            <a:ext cx="3272408" cy="2454306"/>
          </a:xfrm>
          <a:prstGeom prst="rect">
            <a:avLst/>
          </a:prstGeom>
          <a:ln w="28575">
            <a:solidFill>
              <a:schemeClr val="accent3"/>
            </a:solidFill>
          </a:ln>
        </p:spPr>
      </p:pic>
      <p:pic>
        <p:nvPicPr>
          <p:cNvPr id="7" name="Picture 6" descr="A sign on a wall&#10;&#10;AI-generated content may be incorrect.">
            <a:extLst>
              <a:ext uri="{FF2B5EF4-FFF2-40B4-BE49-F238E27FC236}">
                <a16:creationId xmlns:a16="http://schemas.microsoft.com/office/drawing/2014/main" id="{DD59187F-57A9-0D9F-B9B6-934B3FDFD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2492896"/>
            <a:ext cx="2067694" cy="2756925"/>
          </a:xfrm>
          <a:prstGeom prst="rect">
            <a:avLst/>
          </a:prstGeom>
          <a:ln w="12700">
            <a:solidFill>
              <a:schemeClr val="accent3">
                <a:lumMod val="75000"/>
              </a:schemeClr>
            </a:solidFill>
          </a:ln>
        </p:spPr>
      </p:pic>
      <p:pic>
        <p:nvPicPr>
          <p:cNvPr id="9" name="Picture 8" descr="A room with a couch and a wall of paintings&#10;&#10;AI-generated content may be incorrect.">
            <a:extLst>
              <a:ext uri="{FF2B5EF4-FFF2-40B4-BE49-F238E27FC236}">
                <a16:creationId xmlns:a16="http://schemas.microsoft.com/office/drawing/2014/main" id="{957F567B-4FFC-45A1-ABCA-03088BE45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3212976"/>
            <a:ext cx="4067944" cy="3050958"/>
          </a:xfrm>
          <a:prstGeom prst="rect">
            <a:avLst/>
          </a:prstGeom>
          <a:ln w="12700">
            <a:solidFill>
              <a:schemeClr val="accent3"/>
            </a:solidFill>
          </a:ln>
        </p:spPr>
      </p:pic>
      <p:sp>
        <p:nvSpPr>
          <p:cNvPr id="10" name="Oval 9">
            <a:extLst>
              <a:ext uri="{FF2B5EF4-FFF2-40B4-BE49-F238E27FC236}">
                <a16:creationId xmlns:a16="http://schemas.microsoft.com/office/drawing/2014/main" id="{A51BB0E3-CA7C-B521-7293-CB24B2A0BCAB}"/>
              </a:ext>
            </a:extLst>
          </p:cNvPr>
          <p:cNvSpPr/>
          <p:nvPr/>
        </p:nvSpPr>
        <p:spPr>
          <a:xfrm>
            <a:off x="925623" y="1412776"/>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344638200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pic>
        <p:nvPicPr>
          <p:cNvPr id="1026" name="Picture 2" descr="79+ Thousand Student Clipart Royalty-Free Images, Stock Photos &amp; Pictures | Shutterstock">
            <a:extLst>
              <a:ext uri="{FF2B5EF4-FFF2-40B4-BE49-F238E27FC236}">
                <a16:creationId xmlns:a16="http://schemas.microsoft.com/office/drawing/2014/main" id="{1F252A4E-4E7D-A653-6166-011F57DFA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46" y="430512"/>
            <a:ext cx="8508218" cy="61084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02B7A6-5FE9-6F93-08B2-7115A5FEBC52}"/>
              </a:ext>
            </a:extLst>
          </p:cNvPr>
          <p:cNvSpPr txBox="1"/>
          <p:nvPr/>
        </p:nvSpPr>
        <p:spPr>
          <a:xfrm>
            <a:off x="2267744" y="3212976"/>
            <a:ext cx="4392488" cy="923330"/>
          </a:xfrm>
          <a:prstGeom prst="rect">
            <a:avLst/>
          </a:prstGeom>
          <a:noFill/>
        </p:spPr>
        <p:txBody>
          <a:bodyPr wrap="square" rtlCol="0">
            <a:spAutoFit/>
          </a:bodyPr>
          <a:lstStyle/>
          <a:p>
            <a:pPr algn="ctr"/>
            <a:r>
              <a:rPr lang="en-CA" b="1" dirty="0">
                <a:solidFill>
                  <a:srgbClr val="002060"/>
                </a:solidFill>
              </a:rPr>
              <a:t>It is so wonderful having your school friends still in your life. Those bonds are truly rare and such priceless gifts.</a:t>
            </a:r>
          </a:p>
        </p:txBody>
      </p:sp>
      <p:sp>
        <p:nvSpPr>
          <p:cNvPr id="8" name="Rectangle 7">
            <a:extLst>
              <a:ext uri="{FF2B5EF4-FFF2-40B4-BE49-F238E27FC236}">
                <a16:creationId xmlns:a16="http://schemas.microsoft.com/office/drawing/2014/main" id="{A4A0E9E1-A524-3171-A7DA-57FE0E428F3F}"/>
              </a:ext>
            </a:extLst>
          </p:cNvPr>
          <p:cNvSpPr/>
          <p:nvPr/>
        </p:nvSpPr>
        <p:spPr>
          <a:xfrm>
            <a:off x="2699792" y="6165304"/>
            <a:ext cx="3528392"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516583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Ross Shep jpg\scan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878863"/>
            <a:ext cx="3017242" cy="5319190"/>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766933"/>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hought Bubble: Cloud 1">
            <a:extLst>
              <a:ext uri="{FF2B5EF4-FFF2-40B4-BE49-F238E27FC236}">
                <a16:creationId xmlns:a16="http://schemas.microsoft.com/office/drawing/2014/main" id="{DAA7AFFC-1638-8989-1FA8-07F9E51D8B9D}"/>
              </a:ext>
            </a:extLst>
          </p:cNvPr>
          <p:cNvSpPr/>
          <p:nvPr/>
        </p:nvSpPr>
        <p:spPr>
          <a:xfrm>
            <a:off x="6948264" y="1556792"/>
            <a:ext cx="1296144" cy="1872208"/>
          </a:xfrm>
          <a:prstGeom prst="cloudCallout">
            <a:avLst>
              <a:gd name="adj1" fmla="val -67864"/>
              <a:gd name="adj2" fmla="val 528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Wish I could jump that high</a:t>
            </a:r>
          </a:p>
        </p:txBody>
      </p:sp>
    </p:spTree>
    <p:extLst>
      <p:ext uri="{BB962C8B-B14F-4D97-AF65-F5344CB8AC3E}">
        <p14:creationId xmlns:p14="http://schemas.microsoft.com/office/powerpoint/2010/main" val="109245589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ym with a blue wall and a blue bag&#10;&#10;AI-generated content may be incorrect.">
            <a:extLst>
              <a:ext uri="{FF2B5EF4-FFF2-40B4-BE49-F238E27FC236}">
                <a16:creationId xmlns:a16="http://schemas.microsoft.com/office/drawing/2014/main" id="{8E0BF659-D3A0-A9D0-2E1E-B44EC920B5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404" y="3771326"/>
            <a:ext cx="1944216" cy="2592288"/>
          </a:xfrm>
          <a:prstGeom prst="rect">
            <a:avLst/>
          </a:prstGeom>
          <a:ln w="28575">
            <a:solidFill>
              <a:schemeClr val="tx1"/>
            </a:solidFill>
          </a:ln>
        </p:spPr>
      </p:pic>
      <p:pic>
        <p:nvPicPr>
          <p:cNvPr id="3" name="Picture 2" descr="A gym with weights and weights&#10;&#10;AI-generated content may be incorrect.">
            <a:extLst>
              <a:ext uri="{FF2B5EF4-FFF2-40B4-BE49-F238E27FC236}">
                <a16:creationId xmlns:a16="http://schemas.microsoft.com/office/drawing/2014/main" id="{F81F66EC-2560-4774-6549-0D9B82F88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476672"/>
            <a:ext cx="3147814" cy="4197085"/>
          </a:xfrm>
          <a:prstGeom prst="rect">
            <a:avLst/>
          </a:prstGeom>
          <a:ln w="28575">
            <a:solidFill>
              <a:schemeClr val="tx1"/>
            </a:solidFill>
          </a:ln>
        </p:spPr>
      </p:pic>
      <p:pic>
        <p:nvPicPr>
          <p:cNvPr id="5" name="Picture 4" descr="A basketball court with people in it&#10;&#10;AI-generated content may be incorrect.">
            <a:extLst>
              <a:ext uri="{FF2B5EF4-FFF2-40B4-BE49-F238E27FC236}">
                <a16:creationId xmlns:a16="http://schemas.microsoft.com/office/drawing/2014/main" id="{CFE10E4A-F710-8337-FC48-986E94ECE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1124744"/>
            <a:ext cx="4187958" cy="3140968"/>
          </a:xfrm>
          <a:prstGeom prst="rect">
            <a:avLst/>
          </a:prstGeom>
          <a:ln w="28575">
            <a:solidFill>
              <a:schemeClr val="tx1"/>
            </a:solidFill>
          </a:ln>
        </p:spPr>
      </p:pic>
      <p:sp>
        <p:nvSpPr>
          <p:cNvPr id="8" name="Oval 7">
            <a:extLst>
              <a:ext uri="{FF2B5EF4-FFF2-40B4-BE49-F238E27FC236}">
                <a16:creationId xmlns:a16="http://schemas.microsoft.com/office/drawing/2014/main" id="{6099E5DD-2961-CE6D-782F-9A4AE9890A64}"/>
              </a:ext>
            </a:extLst>
          </p:cNvPr>
          <p:cNvSpPr/>
          <p:nvPr/>
        </p:nvSpPr>
        <p:spPr>
          <a:xfrm>
            <a:off x="5884161" y="4869160"/>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12248061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tables and chairs and a mural on the wall&#10;&#10;AI-generated content may be incorrect.">
            <a:extLst>
              <a:ext uri="{FF2B5EF4-FFF2-40B4-BE49-F238E27FC236}">
                <a16:creationId xmlns:a16="http://schemas.microsoft.com/office/drawing/2014/main" id="{CA511F30-9B88-06FA-D8F5-1C834BCFA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476672"/>
            <a:ext cx="3111810" cy="4149080"/>
          </a:xfrm>
          <a:prstGeom prst="rect">
            <a:avLst/>
          </a:prstGeom>
          <a:ln w="28575">
            <a:solidFill>
              <a:schemeClr val="tx1"/>
            </a:solidFill>
          </a:ln>
        </p:spPr>
      </p:pic>
      <p:pic>
        <p:nvPicPr>
          <p:cNvPr id="5" name="Picture 4" descr="A rock sculpture on a table&#10;&#10;AI-generated content may be incorrect.">
            <a:extLst>
              <a:ext uri="{FF2B5EF4-FFF2-40B4-BE49-F238E27FC236}">
                <a16:creationId xmlns:a16="http://schemas.microsoft.com/office/drawing/2014/main" id="{9978540B-F612-C7B1-906E-E92139068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1583" y="908719"/>
            <a:ext cx="2463738" cy="3284984"/>
          </a:xfrm>
          <a:prstGeom prst="rect">
            <a:avLst/>
          </a:prstGeom>
          <a:ln w="28575">
            <a:solidFill>
              <a:schemeClr val="tx1"/>
            </a:solidFill>
          </a:ln>
        </p:spPr>
      </p:pic>
      <p:pic>
        <p:nvPicPr>
          <p:cNvPr id="7" name="Picture 6" descr="A toilet with a red shovel and a paper towel dispenser&#10;&#10;AI-generated content may be incorrect.">
            <a:extLst>
              <a:ext uri="{FF2B5EF4-FFF2-40B4-BE49-F238E27FC236}">
                <a16:creationId xmlns:a16="http://schemas.microsoft.com/office/drawing/2014/main" id="{28A53E82-5946-6DCF-8452-3F8D24D4A0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0159" y="3087147"/>
            <a:ext cx="2463739" cy="3284985"/>
          </a:xfrm>
          <a:prstGeom prst="rect">
            <a:avLst/>
          </a:prstGeom>
          <a:ln w="28575">
            <a:solidFill>
              <a:schemeClr val="tx1"/>
            </a:solidFill>
          </a:ln>
        </p:spPr>
      </p:pic>
      <p:sp>
        <p:nvSpPr>
          <p:cNvPr id="8" name="Oval 7">
            <a:extLst>
              <a:ext uri="{FF2B5EF4-FFF2-40B4-BE49-F238E27FC236}">
                <a16:creationId xmlns:a16="http://schemas.microsoft.com/office/drawing/2014/main" id="{B457BE03-E51C-0793-E331-4AC131FE67D0}"/>
              </a:ext>
            </a:extLst>
          </p:cNvPr>
          <p:cNvSpPr/>
          <p:nvPr/>
        </p:nvSpPr>
        <p:spPr>
          <a:xfrm>
            <a:off x="6567129" y="4765542"/>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20737231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AI-generated content may be incorrect.">
            <a:extLst>
              <a:ext uri="{FF2B5EF4-FFF2-40B4-BE49-F238E27FC236}">
                <a16:creationId xmlns:a16="http://schemas.microsoft.com/office/drawing/2014/main" id="{0FF23B1F-83D2-51E6-B6F1-3220E16BE7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404664"/>
            <a:ext cx="2355726" cy="3140968"/>
          </a:xfrm>
          <a:prstGeom prst="rect">
            <a:avLst/>
          </a:prstGeom>
          <a:ln w="28575">
            <a:solidFill>
              <a:schemeClr val="tx1"/>
            </a:solidFill>
          </a:ln>
        </p:spPr>
      </p:pic>
      <p:pic>
        <p:nvPicPr>
          <p:cNvPr id="7" name="Picture 6" descr="A room with glass cases and chairs&#10;&#10;AI-generated content may be incorrect.">
            <a:extLst>
              <a:ext uri="{FF2B5EF4-FFF2-40B4-BE49-F238E27FC236}">
                <a16:creationId xmlns:a16="http://schemas.microsoft.com/office/drawing/2014/main" id="{9FC27026-C779-9C16-81E8-43F7D0194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717" y="3015470"/>
            <a:ext cx="4283968" cy="3212976"/>
          </a:xfrm>
          <a:prstGeom prst="rect">
            <a:avLst/>
          </a:prstGeom>
          <a:ln w="28575">
            <a:solidFill>
              <a:schemeClr val="tx1"/>
            </a:solidFill>
          </a:ln>
        </p:spPr>
      </p:pic>
      <p:sp>
        <p:nvSpPr>
          <p:cNvPr id="8" name="Oval 7">
            <a:extLst>
              <a:ext uri="{FF2B5EF4-FFF2-40B4-BE49-F238E27FC236}">
                <a16:creationId xmlns:a16="http://schemas.microsoft.com/office/drawing/2014/main" id="{78B36A60-FD48-7531-32DD-C140FB8DAD5C}"/>
              </a:ext>
            </a:extLst>
          </p:cNvPr>
          <p:cNvSpPr/>
          <p:nvPr/>
        </p:nvSpPr>
        <p:spPr>
          <a:xfrm>
            <a:off x="3553354" y="1111052"/>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pic>
        <p:nvPicPr>
          <p:cNvPr id="4" name="Picture 3" descr="A carpeted floor with a blue and white design on it&#10;&#10;AI-generated content may be incorrect.">
            <a:extLst>
              <a:ext uri="{FF2B5EF4-FFF2-40B4-BE49-F238E27FC236}">
                <a16:creationId xmlns:a16="http://schemas.microsoft.com/office/drawing/2014/main" id="{E4BB2E5D-3951-9342-ABEE-C9E9EECAA1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846" y="764704"/>
            <a:ext cx="2127955" cy="4725144"/>
          </a:xfrm>
          <a:prstGeom prst="rect">
            <a:avLst/>
          </a:prstGeom>
          <a:ln w="28575">
            <a:solidFill>
              <a:schemeClr val="tx1"/>
            </a:solidFill>
          </a:ln>
        </p:spPr>
      </p:pic>
    </p:spTree>
    <p:extLst>
      <p:ext uri="{BB962C8B-B14F-4D97-AF65-F5344CB8AC3E}">
        <p14:creationId xmlns:p14="http://schemas.microsoft.com/office/powerpoint/2010/main" val="18550690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desks and chairs&#10;&#10;AI-generated content may be incorrect.">
            <a:extLst>
              <a:ext uri="{FF2B5EF4-FFF2-40B4-BE49-F238E27FC236}">
                <a16:creationId xmlns:a16="http://schemas.microsoft.com/office/drawing/2014/main" id="{AD62CF44-26E2-3B39-98FD-9A6B44E7A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548680"/>
            <a:ext cx="5851154" cy="2635051"/>
          </a:xfrm>
          <a:prstGeom prst="rect">
            <a:avLst/>
          </a:prstGeom>
          <a:ln w="38100">
            <a:solidFill>
              <a:schemeClr val="tx1"/>
            </a:solidFill>
          </a:ln>
        </p:spPr>
      </p:pic>
      <p:pic>
        <p:nvPicPr>
          <p:cNvPr id="5" name="Picture 4" descr="A view of a parking lot from a window&#10;&#10;AI-generated content may be incorrect.">
            <a:extLst>
              <a:ext uri="{FF2B5EF4-FFF2-40B4-BE49-F238E27FC236}">
                <a16:creationId xmlns:a16="http://schemas.microsoft.com/office/drawing/2014/main" id="{9E045FB7-3C88-D3DD-7DC2-78B4507CB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3609373"/>
            <a:ext cx="5993305" cy="2699068"/>
          </a:xfrm>
          <a:prstGeom prst="rect">
            <a:avLst/>
          </a:prstGeom>
          <a:ln w="28575">
            <a:solidFill>
              <a:schemeClr val="tx1"/>
            </a:solidFill>
          </a:ln>
        </p:spPr>
      </p:pic>
      <p:sp>
        <p:nvSpPr>
          <p:cNvPr id="6" name="Oval 5">
            <a:extLst>
              <a:ext uri="{FF2B5EF4-FFF2-40B4-BE49-F238E27FC236}">
                <a16:creationId xmlns:a16="http://schemas.microsoft.com/office/drawing/2014/main" id="{8FE0377D-0F6C-3CAB-566A-498D55D23FFB}"/>
              </a:ext>
            </a:extLst>
          </p:cNvPr>
          <p:cNvSpPr/>
          <p:nvPr/>
        </p:nvSpPr>
        <p:spPr>
          <a:xfrm>
            <a:off x="6732240" y="1556792"/>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28464893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indow with a white seat and a white chair&#10;&#10;AI-generated content may be incorrect.">
            <a:extLst>
              <a:ext uri="{FF2B5EF4-FFF2-40B4-BE49-F238E27FC236}">
                <a16:creationId xmlns:a16="http://schemas.microsoft.com/office/drawing/2014/main" id="{970DEC28-6E53-1877-CB52-6945EA7446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620688"/>
            <a:ext cx="2127955" cy="4725144"/>
          </a:xfrm>
          <a:prstGeom prst="rect">
            <a:avLst/>
          </a:prstGeom>
          <a:ln w="28575">
            <a:solidFill>
              <a:schemeClr val="tx1"/>
            </a:solidFill>
          </a:ln>
        </p:spPr>
      </p:pic>
      <p:pic>
        <p:nvPicPr>
          <p:cNvPr id="5" name="Picture 4" descr="A green screen in a room&#10;&#10;AI-generated content may be incorrect.">
            <a:extLst>
              <a:ext uri="{FF2B5EF4-FFF2-40B4-BE49-F238E27FC236}">
                <a16:creationId xmlns:a16="http://schemas.microsoft.com/office/drawing/2014/main" id="{7EACC14A-523D-403B-FCFB-E35E31E85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251" y="1124744"/>
            <a:ext cx="4731894" cy="2130995"/>
          </a:xfrm>
          <a:prstGeom prst="rect">
            <a:avLst/>
          </a:prstGeom>
          <a:ln w="28575">
            <a:solidFill>
              <a:schemeClr val="tx1"/>
            </a:solidFill>
          </a:ln>
        </p:spPr>
      </p:pic>
      <p:pic>
        <p:nvPicPr>
          <p:cNvPr id="8" name="Picture 7" descr="A green screen in a room&#10;&#10;AI-generated content may be incorrect.">
            <a:extLst>
              <a:ext uri="{FF2B5EF4-FFF2-40B4-BE49-F238E27FC236}">
                <a16:creationId xmlns:a16="http://schemas.microsoft.com/office/drawing/2014/main" id="{B461A777-CE32-4BF0-87ED-2DEB82028A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3607265"/>
            <a:ext cx="3491880" cy="2618910"/>
          </a:xfrm>
          <a:prstGeom prst="rect">
            <a:avLst/>
          </a:prstGeom>
          <a:ln w="28575">
            <a:solidFill>
              <a:schemeClr val="tx1"/>
            </a:solidFill>
          </a:ln>
        </p:spPr>
      </p:pic>
      <p:sp>
        <p:nvSpPr>
          <p:cNvPr id="9" name="Oval 8">
            <a:extLst>
              <a:ext uri="{FF2B5EF4-FFF2-40B4-BE49-F238E27FC236}">
                <a16:creationId xmlns:a16="http://schemas.microsoft.com/office/drawing/2014/main" id="{789A84A7-3205-08E4-62A2-5EA4DB24A80B}"/>
              </a:ext>
            </a:extLst>
          </p:cNvPr>
          <p:cNvSpPr/>
          <p:nvPr/>
        </p:nvSpPr>
        <p:spPr>
          <a:xfrm>
            <a:off x="1099473" y="4913784"/>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26970314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kitchen with a stainless steel refrigerator&#10;&#10;AI-generated content may be incorrect.">
            <a:extLst>
              <a:ext uri="{FF2B5EF4-FFF2-40B4-BE49-F238E27FC236}">
                <a16:creationId xmlns:a16="http://schemas.microsoft.com/office/drawing/2014/main" id="{0810486A-E101-5E4D-EFE3-F173B0EB60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3573016"/>
            <a:ext cx="5051684" cy="2275012"/>
          </a:xfrm>
          <a:prstGeom prst="rect">
            <a:avLst/>
          </a:prstGeom>
          <a:ln w="28575">
            <a:solidFill>
              <a:schemeClr val="tx1"/>
            </a:solidFill>
          </a:ln>
        </p:spPr>
      </p:pic>
      <p:pic>
        <p:nvPicPr>
          <p:cNvPr id="7" name="Picture 6" descr="Shelves of shelves with food items&#10;&#10;AI-generated content may be incorrect.">
            <a:extLst>
              <a:ext uri="{FF2B5EF4-FFF2-40B4-BE49-F238E27FC236}">
                <a16:creationId xmlns:a16="http://schemas.microsoft.com/office/drawing/2014/main" id="{E25861F0-DF02-D785-4158-0BC32019B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747140"/>
            <a:ext cx="5652120" cy="2545417"/>
          </a:xfrm>
          <a:prstGeom prst="rect">
            <a:avLst/>
          </a:prstGeom>
          <a:ln w="28575">
            <a:solidFill>
              <a:schemeClr val="tx1"/>
            </a:solidFill>
          </a:ln>
        </p:spPr>
      </p:pic>
      <p:sp>
        <p:nvSpPr>
          <p:cNvPr id="8" name="Oval 7">
            <a:extLst>
              <a:ext uri="{FF2B5EF4-FFF2-40B4-BE49-F238E27FC236}">
                <a16:creationId xmlns:a16="http://schemas.microsoft.com/office/drawing/2014/main" id="{398DDF39-A704-31DB-FCC7-E5873E7BAFF1}"/>
              </a:ext>
            </a:extLst>
          </p:cNvPr>
          <p:cNvSpPr/>
          <p:nvPr/>
        </p:nvSpPr>
        <p:spPr>
          <a:xfrm>
            <a:off x="6300192" y="4365104"/>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
        <p:nvSpPr>
          <p:cNvPr id="9" name="Oval 8">
            <a:extLst>
              <a:ext uri="{FF2B5EF4-FFF2-40B4-BE49-F238E27FC236}">
                <a16:creationId xmlns:a16="http://schemas.microsoft.com/office/drawing/2014/main" id="{0CDCBECA-1D31-9552-7FD9-3C0907739A21}"/>
              </a:ext>
            </a:extLst>
          </p:cNvPr>
          <p:cNvSpPr/>
          <p:nvPr/>
        </p:nvSpPr>
        <p:spPr>
          <a:xfrm>
            <a:off x="749424" y="994218"/>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Kitchen</a:t>
            </a:r>
          </a:p>
        </p:txBody>
      </p:sp>
    </p:spTree>
    <p:extLst>
      <p:ext uri="{BB962C8B-B14F-4D97-AF65-F5344CB8AC3E}">
        <p14:creationId xmlns:p14="http://schemas.microsoft.com/office/powerpoint/2010/main" val="19790921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a building&#10;&#10;AI-generated content may be incorrect.">
            <a:extLst>
              <a:ext uri="{FF2B5EF4-FFF2-40B4-BE49-F238E27FC236}">
                <a16:creationId xmlns:a16="http://schemas.microsoft.com/office/drawing/2014/main" id="{632E8839-EDF5-2454-0934-DD939E7F06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052736"/>
            <a:ext cx="3435846" cy="4581127"/>
          </a:xfrm>
          <a:prstGeom prst="rect">
            <a:avLst/>
          </a:prstGeom>
          <a:ln w="28575">
            <a:solidFill>
              <a:srgbClr val="002060"/>
            </a:solidFill>
          </a:ln>
        </p:spPr>
      </p:pic>
      <p:pic>
        <p:nvPicPr>
          <p:cNvPr id="5" name="Picture 4" descr="A logo on a wall&#10;&#10;AI-generated content may be incorrect.">
            <a:extLst>
              <a:ext uri="{FF2B5EF4-FFF2-40B4-BE49-F238E27FC236}">
                <a16:creationId xmlns:a16="http://schemas.microsoft.com/office/drawing/2014/main" id="{36BC7953-4E71-10B6-C86D-91359BB48E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4217" y="956724"/>
            <a:ext cx="3507854" cy="4677139"/>
          </a:xfrm>
          <a:prstGeom prst="rect">
            <a:avLst/>
          </a:prstGeom>
          <a:ln w="28575">
            <a:solidFill>
              <a:schemeClr val="tx1"/>
            </a:solidFill>
          </a:ln>
        </p:spPr>
      </p:pic>
      <p:sp>
        <p:nvSpPr>
          <p:cNvPr id="6" name="Oval 5">
            <a:extLst>
              <a:ext uri="{FF2B5EF4-FFF2-40B4-BE49-F238E27FC236}">
                <a16:creationId xmlns:a16="http://schemas.microsoft.com/office/drawing/2014/main" id="{EFD24286-E538-6A47-9A5B-DCEA0C2FC3A5}"/>
              </a:ext>
            </a:extLst>
          </p:cNvPr>
          <p:cNvSpPr/>
          <p:nvPr/>
        </p:nvSpPr>
        <p:spPr>
          <a:xfrm>
            <a:off x="3746682" y="5469228"/>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4727697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0952-ECAF-B6E5-6D3E-DBADF6187975}"/>
              </a:ext>
            </a:extLst>
          </p:cNvPr>
          <p:cNvSpPr>
            <a:spLocks noGrp="1"/>
          </p:cNvSpPr>
          <p:nvPr>
            <p:ph type="title"/>
          </p:nvPr>
        </p:nvSpPr>
        <p:spPr/>
        <p:txBody>
          <a:bodyPr>
            <a:normAutofit fontScale="90000"/>
          </a:bodyPr>
          <a:lstStyle/>
          <a:p>
            <a:r>
              <a:rPr lang="en-CA" dirty="0"/>
              <a:t>In 2025, </a:t>
            </a:r>
            <a:br>
              <a:rPr lang="en-CA" dirty="0"/>
            </a:br>
            <a:r>
              <a:rPr lang="en-CA" b="1" dirty="0"/>
              <a:t>“At Shep We Believe In…</a:t>
            </a:r>
          </a:p>
        </p:txBody>
      </p:sp>
      <p:sp>
        <p:nvSpPr>
          <p:cNvPr id="4" name="Content Placeholder 3">
            <a:extLst>
              <a:ext uri="{FF2B5EF4-FFF2-40B4-BE49-F238E27FC236}">
                <a16:creationId xmlns:a16="http://schemas.microsoft.com/office/drawing/2014/main" id="{4184A6C5-85D7-A768-5329-C4FF435E4C0E}"/>
              </a:ext>
            </a:extLst>
          </p:cNvPr>
          <p:cNvSpPr>
            <a:spLocks noGrp="1"/>
          </p:cNvSpPr>
          <p:nvPr>
            <p:ph sz="half" idx="2"/>
          </p:nvPr>
        </p:nvSpPr>
        <p:spPr>
          <a:xfrm>
            <a:off x="1041720" y="2316010"/>
            <a:ext cx="3890319" cy="3494481"/>
          </a:xfrm>
        </p:spPr>
        <p:txBody>
          <a:bodyPr>
            <a:noAutofit/>
          </a:bodyPr>
          <a:lstStyle/>
          <a:p>
            <a:pPr>
              <a:buFont typeface="Wingdings" panose="05000000000000000000" pitchFamily="2" charset="2"/>
              <a:buChar char="§"/>
            </a:pPr>
            <a:r>
              <a:rPr lang="en-CA" sz="3600" dirty="0" err="1">
                <a:solidFill>
                  <a:schemeClr val="accent1">
                    <a:lumMod val="75000"/>
                  </a:schemeClr>
                </a:solidFill>
              </a:rPr>
              <a:t>RelationSHEP</a:t>
            </a:r>
            <a:endParaRPr lang="en-CA" sz="3600" dirty="0">
              <a:solidFill>
                <a:schemeClr val="accent1">
                  <a:lumMod val="75000"/>
                </a:schemeClr>
              </a:solidFill>
            </a:endParaRPr>
          </a:p>
          <a:p>
            <a:pPr>
              <a:buFont typeface="Wingdings" panose="05000000000000000000" pitchFamily="2" charset="2"/>
              <a:buChar char="§"/>
            </a:pPr>
            <a:r>
              <a:rPr lang="en-CA" sz="3600" dirty="0" err="1">
                <a:solidFill>
                  <a:schemeClr val="accent1">
                    <a:lumMod val="75000"/>
                  </a:schemeClr>
                </a:solidFill>
              </a:rPr>
              <a:t>PartnerSHEP</a:t>
            </a:r>
            <a:endParaRPr lang="en-CA" sz="3600" dirty="0">
              <a:solidFill>
                <a:schemeClr val="accent1">
                  <a:lumMod val="75000"/>
                </a:schemeClr>
              </a:solidFill>
            </a:endParaRPr>
          </a:p>
          <a:p>
            <a:pPr>
              <a:buFont typeface="Wingdings" panose="05000000000000000000" pitchFamily="2" charset="2"/>
              <a:buChar char="§"/>
            </a:pPr>
            <a:r>
              <a:rPr lang="en-CA" sz="3600" dirty="0" err="1">
                <a:solidFill>
                  <a:schemeClr val="accent1">
                    <a:lumMod val="75000"/>
                  </a:schemeClr>
                </a:solidFill>
              </a:rPr>
              <a:t>MentorSHEP</a:t>
            </a:r>
            <a:endParaRPr lang="en-CA" sz="3600" dirty="0">
              <a:solidFill>
                <a:schemeClr val="accent1">
                  <a:lumMod val="75000"/>
                </a:schemeClr>
              </a:solidFill>
            </a:endParaRPr>
          </a:p>
          <a:p>
            <a:pPr>
              <a:buFont typeface="Wingdings" panose="05000000000000000000" pitchFamily="2" charset="2"/>
              <a:buChar char="§"/>
            </a:pPr>
            <a:r>
              <a:rPr lang="en-CA" sz="3600" dirty="0" err="1">
                <a:solidFill>
                  <a:schemeClr val="accent1">
                    <a:lumMod val="75000"/>
                  </a:schemeClr>
                </a:solidFill>
              </a:rPr>
              <a:t>LeaderSHEP</a:t>
            </a:r>
            <a:endParaRPr lang="en-CA" sz="3600" dirty="0">
              <a:solidFill>
                <a:schemeClr val="accent1">
                  <a:lumMod val="75000"/>
                </a:schemeClr>
              </a:solidFill>
            </a:endParaRPr>
          </a:p>
          <a:p>
            <a:pPr>
              <a:buFont typeface="Wingdings" panose="05000000000000000000" pitchFamily="2" charset="2"/>
              <a:buChar char="§"/>
            </a:pPr>
            <a:r>
              <a:rPr lang="en-CA" sz="3600" dirty="0" err="1">
                <a:solidFill>
                  <a:schemeClr val="accent1">
                    <a:lumMod val="75000"/>
                  </a:schemeClr>
                </a:solidFill>
              </a:rPr>
              <a:t>ScholarSHEP</a:t>
            </a:r>
            <a:endParaRPr lang="en-CA" sz="3600" dirty="0">
              <a:solidFill>
                <a:schemeClr val="accent1">
                  <a:lumMod val="75000"/>
                </a:schemeClr>
              </a:solidFill>
            </a:endParaRPr>
          </a:p>
        </p:txBody>
      </p:sp>
      <p:sp>
        <p:nvSpPr>
          <p:cNvPr id="6" name="Content Placeholder 5">
            <a:extLst>
              <a:ext uri="{FF2B5EF4-FFF2-40B4-BE49-F238E27FC236}">
                <a16:creationId xmlns:a16="http://schemas.microsoft.com/office/drawing/2014/main" id="{76F168DE-9CA1-790D-81CF-C468A741A1BB}"/>
              </a:ext>
            </a:extLst>
          </p:cNvPr>
          <p:cNvSpPr>
            <a:spLocks noGrp="1"/>
          </p:cNvSpPr>
          <p:nvPr>
            <p:ph sz="quarter" idx="4"/>
          </p:nvPr>
        </p:nvSpPr>
        <p:spPr>
          <a:xfrm>
            <a:off x="5436096" y="2974695"/>
            <a:ext cx="2628912" cy="2326514"/>
          </a:xfrm>
        </p:spPr>
        <p:txBody>
          <a:bodyPr/>
          <a:lstStyle/>
          <a:p>
            <a:pPr marL="68580" indent="0" algn="ctr">
              <a:buNone/>
            </a:pPr>
            <a:r>
              <a:rPr lang="en-CA" i="1" dirty="0">
                <a:solidFill>
                  <a:schemeClr val="bg2">
                    <a:lumMod val="50000"/>
                  </a:schemeClr>
                </a:solidFill>
              </a:rPr>
              <a:t>“</a:t>
            </a:r>
            <a:r>
              <a:rPr lang="en-CA" sz="2800" i="1" dirty="0">
                <a:solidFill>
                  <a:schemeClr val="bg2">
                    <a:lumMod val="50000"/>
                  </a:schemeClr>
                </a:solidFill>
              </a:rPr>
              <a:t>If better is possible, then good is not enough”</a:t>
            </a:r>
          </a:p>
        </p:txBody>
      </p:sp>
    </p:spTree>
    <p:extLst>
      <p:ext uri="{BB962C8B-B14F-4D97-AF65-F5344CB8AC3E}">
        <p14:creationId xmlns:p14="http://schemas.microsoft.com/office/powerpoint/2010/main" val="8049756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4AB6E4-EC15-FF76-D4C8-36F7479040DA}"/>
              </a:ext>
            </a:extLst>
          </p:cNvPr>
          <p:cNvSpPr>
            <a:spLocks noGrp="1"/>
          </p:cNvSpPr>
          <p:nvPr>
            <p:ph type="body" idx="1"/>
          </p:nvPr>
        </p:nvSpPr>
        <p:spPr>
          <a:xfrm>
            <a:off x="1041721" y="1099289"/>
            <a:ext cx="3057148" cy="639762"/>
          </a:xfrm>
        </p:spPr>
        <p:txBody>
          <a:bodyPr/>
          <a:lstStyle/>
          <a:p>
            <a:r>
              <a:rPr lang="en-CA" dirty="0">
                <a:solidFill>
                  <a:srgbClr val="7030A0"/>
                </a:solidFill>
              </a:rPr>
              <a:t>ACADEMICS</a:t>
            </a:r>
          </a:p>
        </p:txBody>
      </p:sp>
      <p:sp>
        <p:nvSpPr>
          <p:cNvPr id="4" name="Content Placeholder 3">
            <a:extLst>
              <a:ext uri="{FF2B5EF4-FFF2-40B4-BE49-F238E27FC236}">
                <a16:creationId xmlns:a16="http://schemas.microsoft.com/office/drawing/2014/main" id="{39071DDE-15CE-8098-033C-90AC92609D0B}"/>
              </a:ext>
            </a:extLst>
          </p:cNvPr>
          <p:cNvSpPr>
            <a:spLocks noGrp="1"/>
          </p:cNvSpPr>
          <p:nvPr>
            <p:ph sz="half" idx="2"/>
          </p:nvPr>
        </p:nvSpPr>
        <p:spPr>
          <a:xfrm>
            <a:off x="1041721" y="1988840"/>
            <a:ext cx="3419856" cy="3821651"/>
          </a:xfrm>
        </p:spPr>
        <p:txBody>
          <a:bodyPr>
            <a:normAutofit lnSpcReduction="10000"/>
          </a:bodyPr>
          <a:lstStyle/>
          <a:p>
            <a:pPr>
              <a:buFont typeface="Wingdings" panose="05000000000000000000" pitchFamily="2" charset="2"/>
              <a:buChar char="§"/>
            </a:pPr>
            <a:r>
              <a:rPr lang="en-CA" b="1" dirty="0">
                <a:solidFill>
                  <a:schemeClr val="bg2">
                    <a:lumMod val="50000"/>
                  </a:schemeClr>
                </a:solidFill>
              </a:rPr>
              <a:t>English</a:t>
            </a:r>
          </a:p>
          <a:p>
            <a:pPr>
              <a:buFont typeface="Wingdings" panose="05000000000000000000" pitchFamily="2" charset="2"/>
              <a:buChar char="§"/>
            </a:pPr>
            <a:r>
              <a:rPr lang="en-CA" b="1" dirty="0">
                <a:solidFill>
                  <a:schemeClr val="bg2">
                    <a:lumMod val="50000"/>
                  </a:schemeClr>
                </a:solidFill>
              </a:rPr>
              <a:t>Math</a:t>
            </a:r>
          </a:p>
          <a:p>
            <a:pPr>
              <a:buFont typeface="Wingdings" panose="05000000000000000000" pitchFamily="2" charset="2"/>
              <a:buChar char="§"/>
            </a:pPr>
            <a:r>
              <a:rPr lang="en-CA" b="1" dirty="0">
                <a:solidFill>
                  <a:schemeClr val="bg2">
                    <a:lumMod val="50000"/>
                  </a:schemeClr>
                </a:solidFill>
              </a:rPr>
              <a:t>Sciences</a:t>
            </a:r>
          </a:p>
          <a:p>
            <a:pPr lvl="1">
              <a:buFont typeface="Wingdings" panose="05000000000000000000" pitchFamily="2" charset="2"/>
              <a:buChar char="§"/>
            </a:pPr>
            <a:r>
              <a:rPr lang="en-CA" dirty="0">
                <a:solidFill>
                  <a:schemeClr val="bg2">
                    <a:lumMod val="50000"/>
                  </a:schemeClr>
                </a:solidFill>
              </a:rPr>
              <a:t>Biology</a:t>
            </a:r>
          </a:p>
          <a:p>
            <a:pPr lvl="1">
              <a:buFont typeface="Wingdings" panose="05000000000000000000" pitchFamily="2" charset="2"/>
              <a:buChar char="§"/>
            </a:pPr>
            <a:r>
              <a:rPr lang="en-CA" dirty="0">
                <a:solidFill>
                  <a:schemeClr val="bg2">
                    <a:lumMod val="50000"/>
                  </a:schemeClr>
                </a:solidFill>
              </a:rPr>
              <a:t>Chemistry</a:t>
            </a:r>
          </a:p>
          <a:p>
            <a:pPr lvl="1">
              <a:buFont typeface="Wingdings" panose="05000000000000000000" pitchFamily="2" charset="2"/>
              <a:buChar char="§"/>
            </a:pPr>
            <a:r>
              <a:rPr lang="en-CA" dirty="0">
                <a:solidFill>
                  <a:schemeClr val="bg2">
                    <a:lumMod val="50000"/>
                  </a:schemeClr>
                </a:solidFill>
              </a:rPr>
              <a:t>Physics</a:t>
            </a:r>
          </a:p>
          <a:p>
            <a:pPr lvl="1">
              <a:buFont typeface="Wingdings" panose="05000000000000000000" pitchFamily="2" charset="2"/>
              <a:buChar char="§"/>
            </a:pPr>
            <a:r>
              <a:rPr lang="en-CA" dirty="0">
                <a:solidFill>
                  <a:schemeClr val="bg2">
                    <a:lumMod val="50000"/>
                  </a:schemeClr>
                </a:solidFill>
              </a:rPr>
              <a:t>General Science</a:t>
            </a:r>
          </a:p>
          <a:p>
            <a:pPr lvl="1">
              <a:buFont typeface="Wingdings" panose="05000000000000000000" pitchFamily="2" charset="2"/>
              <a:buChar char="§"/>
            </a:pPr>
            <a:r>
              <a:rPr lang="en-CA" dirty="0">
                <a:solidFill>
                  <a:schemeClr val="bg2">
                    <a:lumMod val="50000"/>
                  </a:schemeClr>
                </a:solidFill>
              </a:rPr>
              <a:t>Forensics</a:t>
            </a:r>
          </a:p>
          <a:p>
            <a:pPr>
              <a:buFont typeface="Wingdings" panose="05000000000000000000" pitchFamily="2" charset="2"/>
              <a:buChar char="§"/>
            </a:pPr>
            <a:r>
              <a:rPr lang="en-CA" b="1" dirty="0">
                <a:solidFill>
                  <a:schemeClr val="bg2">
                    <a:lumMod val="50000"/>
                  </a:schemeClr>
                </a:solidFill>
              </a:rPr>
              <a:t>Social Studies</a:t>
            </a:r>
          </a:p>
          <a:p>
            <a:pPr>
              <a:buFont typeface="Wingdings" panose="05000000000000000000" pitchFamily="2" charset="2"/>
              <a:buChar char="§"/>
            </a:pPr>
            <a:r>
              <a:rPr lang="en-CA" b="1" dirty="0">
                <a:solidFill>
                  <a:schemeClr val="bg2">
                    <a:lumMod val="50000"/>
                  </a:schemeClr>
                </a:solidFill>
              </a:rPr>
              <a:t>IB Program</a:t>
            </a:r>
          </a:p>
        </p:txBody>
      </p:sp>
      <p:sp>
        <p:nvSpPr>
          <p:cNvPr id="5" name="Text Placeholder 4">
            <a:extLst>
              <a:ext uri="{FF2B5EF4-FFF2-40B4-BE49-F238E27FC236}">
                <a16:creationId xmlns:a16="http://schemas.microsoft.com/office/drawing/2014/main" id="{B7CB0FEC-7816-A011-87C7-AF45296601BB}"/>
              </a:ext>
            </a:extLst>
          </p:cNvPr>
          <p:cNvSpPr>
            <a:spLocks noGrp="1"/>
          </p:cNvSpPr>
          <p:nvPr>
            <p:ph type="body" sz="quarter" idx="3"/>
          </p:nvPr>
        </p:nvSpPr>
        <p:spPr>
          <a:xfrm>
            <a:off x="5046562" y="1107528"/>
            <a:ext cx="3055717" cy="639762"/>
          </a:xfrm>
        </p:spPr>
        <p:txBody>
          <a:bodyPr/>
          <a:lstStyle/>
          <a:p>
            <a:r>
              <a:rPr lang="en-CA" dirty="0">
                <a:solidFill>
                  <a:srgbClr val="7030A0"/>
                </a:solidFill>
              </a:rPr>
              <a:t>Physical Education</a:t>
            </a:r>
          </a:p>
        </p:txBody>
      </p:sp>
      <p:sp>
        <p:nvSpPr>
          <p:cNvPr id="6" name="Content Placeholder 5">
            <a:extLst>
              <a:ext uri="{FF2B5EF4-FFF2-40B4-BE49-F238E27FC236}">
                <a16:creationId xmlns:a16="http://schemas.microsoft.com/office/drawing/2014/main" id="{7D6EDA65-ADE9-15E7-FBE6-AD8FF6E11479}"/>
              </a:ext>
            </a:extLst>
          </p:cNvPr>
          <p:cNvSpPr>
            <a:spLocks noGrp="1"/>
          </p:cNvSpPr>
          <p:nvPr>
            <p:ph sz="quarter" idx="4"/>
          </p:nvPr>
        </p:nvSpPr>
        <p:spPr>
          <a:xfrm>
            <a:off x="4864492" y="2060848"/>
            <a:ext cx="3419856" cy="3749643"/>
          </a:xfrm>
        </p:spPr>
        <p:txBody>
          <a:bodyPr>
            <a:normAutofit lnSpcReduction="10000"/>
          </a:bodyPr>
          <a:lstStyle/>
          <a:p>
            <a:pPr>
              <a:buFont typeface="Wingdings" panose="05000000000000000000" pitchFamily="2" charset="2"/>
              <a:buChar char="§"/>
            </a:pPr>
            <a:r>
              <a:rPr lang="en-CA" b="1" dirty="0">
                <a:solidFill>
                  <a:schemeClr val="bg2">
                    <a:lumMod val="50000"/>
                  </a:schemeClr>
                </a:solidFill>
              </a:rPr>
              <a:t>PE 10, 20, 30</a:t>
            </a:r>
          </a:p>
          <a:p>
            <a:pPr>
              <a:buFont typeface="Wingdings" panose="05000000000000000000" pitchFamily="2" charset="2"/>
              <a:buChar char="§"/>
            </a:pPr>
            <a:r>
              <a:rPr lang="en-CA" b="1" dirty="0">
                <a:solidFill>
                  <a:schemeClr val="bg2">
                    <a:lumMod val="50000"/>
                  </a:schemeClr>
                </a:solidFill>
              </a:rPr>
              <a:t>PE Wellness</a:t>
            </a:r>
          </a:p>
          <a:p>
            <a:pPr>
              <a:buFont typeface="Wingdings" panose="05000000000000000000" pitchFamily="2" charset="2"/>
              <a:buChar char="§"/>
            </a:pPr>
            <a:r>
              <a:rPr lang="en-CA" b="1" dirty="0">
                <a:solidFill>
                  <a:schemeClr val="bg2">
                    <a:lumMod val="50000"/>
                  </a:schemeClr>
                </a:solidFill>
              </a:rPr>
              <a:t>Cycling Academy</a:t>
            </a:r>
          </a:p>
          <a:p>
            <a:pPr>
              <a:buFont typeface="Wingdings" panose="05000000000000000000" pitchFamily="2" charset="2"/>
              <a:buChar char="§"/>
            </a:pPr>
            <a:r>
              <a:rPr lang="en-CA" b="1" dirty="0">
                <a:solidFill>
                  <a:schemeClr val="bg2">
                    <a:lumMod val="50000"/>
                  </a:schemeClr>
                </a:solidFill>
              </a:rPr>
              <a:t>Sports Performance</a:t>
            </a:r>
          </a:p>
          <a:p>
            <a:pPr>
              <a:buFont typeface="Wingdings" panose="05000000000000000000" pitchFamily="2" charset="2"/>
              <a:buChar char="§"/>
            </a:pPr>
            <a:r>
              <a:rPr lang="en-CA" b="1" dirty="0">
                <a:solidFill>
                  <a:schemeClr val="bg2">
                    <a:lumMod val="50000"/>
                  </a:schemeClr>
                </a:solidFill>
              </a:rPr>
              <a:t>Sports Medicine</a:t>
            </a:r>
          </a:p>
          <a:p>
            <a:pPr>
              <a:buFont typeface="Wingdings" panose="05000000000000000000" pitchFamily="2" charset="2"/>
              <a:buChar char="§"/>
            </a:pPr>
            <a:r>
              <a:rPr lang="en-CA" b="1" dirty="0">
                <a:solidFill>
                  <a:schemeClr val="bg2">
                    <a:lumMod val="50000"/>
                  </a:schemeClr>
                </a:solidFill>
              </a:rPr>
              <a:t>Outdoor Education</a:t>
            </a:r>
          </a:p>
          <a:p>
            <a:pPr>
              <a:buFont typeface="Wingdings" panose="05000000000000000000" pitchFamily="2" charset="2"/>
              <a:buChar char="§"/>
            </a:pPr>
            <a:r>
              <a:rPr lang="en-CA" b="1" dirty="0">
                <a:solidFill>
                  <a:schemeClr val="bg2">
                    <a:lumMod val="50000"/>
                  </a:schemeClr>
                </a:solidFill>
              </a:rPr>
              <a:t>Yoga</a:t>
            </a:r>
          </a:p>
        </p:txBody>
      </p:sp>
      <p:sp>
        <p:nvSpPr>
          <p:cNvPr id="7" name="Oval 6">
            <a:extLst>
              <a:ext uri="{FF2B5EF4-FFF2-40B4-BE49-F238E27FC236}">
                <a16:creationId xmlns:a16="http://schemas.microsoft.com/office/drawing/2014/main" id="{DE896AE3-B1B6-4B04-165C-F9DB2390F677}"/>
              </a:ext>
            </a:extLst>
          </p:cNvPr>
          <p:cNvSpPr/>
          <p:nvPr/>
        </p:nvSpPr>
        <p:spPr>
          <a:xfrm>
            <a:off x="6228184" y="5157192"/>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235531555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40376C-6C9B-FA0C-3AD6-FED95BAC818D}"/>
              </a:ext>
            </a:extLst>
          </p:cNvPr>
          <p:cNvSpPr>
            <a:spLocks noGrp="1"/>
          </p:cNvSpPr>
          <p:nvPr>
            <p:ph type="body" idx="1"/>
          </p:nvPr>
        </p:nvSpPr>
        <p:spPr>
          <a:xfrm>
            <a:off x="1223075" y="1349078"/>
            <a:ext cx="3057148" cy="639762"/>
          </a:xfrm>
        </p:spPr>
        <p:txBody>
          <a:bodyPr>
            <a:normAutofit fontScale="92500" lnSpcReduction="20000"/>
          </a:bodyPr>
          <a:lstStyle/>
          <a:p>
            <a:r>
              <a:rPr lang="en-CA" dirty="0">
                <a:solidFill>
                  <a:srgbClr val="7030A0"/>
                </a:solidFill>
              </a:rPr>
              <a:t>GLOBAL LANGUAGES</a:t>
            </a:r>
            <a:r>
              <a:rPr lang="en-CA" dirty="0"/>
              <a:t>	</a:t>
            </a:r>
          </a:p>
        </p:txBody>
      </p:sp>
      <p:sp>
        <p:nvSpPr>
          <p:cNvPr id="4" name="Content Placeholder 3">
            <a:extLst>
              <a:ext uri="{FF2B5EF4-FFF2-40B4-BE49-F238E27FC236}">
                <a16:creationId xmlns:a16="http://schemas.microsoft.com/office/drawing/2014/main" id="{6042E134-1914-0878-8299-7ABB5248E0F9}"/>
              </a:ext>
            </a:extLst>
          </p:cNvPr>
          <p:cNvSpPr>
            <a:spLocks noGrp="1"/>
          </p:cNvSpPr>
          <p:nvPr>
            <p:ph sz="half" idx="2"/>
          </p:nvPr>
        </p:nvSpPr>
        <p:spPr>
          <a:xfrm>
            <a:off x="1041721" y="1988840"/>
            <a:ext cx="3419856" cy="3821651"/>
          </a:xfrm>
        </p:spPr>
        <p:txBody>
          <a:bodyPr/>
          <a:lstStyle/>
          <a:p>
            <a:pPr>
              <a:buFont typeface="Wingdings" panose="05000000000000000000" pitchFamily="2" charset="2"/>
              <a:buChar char="§"/>
            </a:pPr>
            <a:r>
              <a:rPr lang="en-CA" b="1" dirty="0">
                <a:solidFill>
                  <a:schemeClr val="accent1">
                    <a:lumMod val="75000"/>
                  </a:schemeClr>
                </a:solidFill>
              </a:rPr>
              <a:t>Chinese Language and Culture</a:t>
            </a:r>
          </a:p>
          <a:p>
            <a:pPr>
              <a:buFont typeface="Wingdings" panose="05000000000000000000" pitchFamily="2" charset="2"/>
              <a:buChar char="§"/>
            </a:pPr>
            <a:r>
              <a:rPr lang="en-CA" b="1" dirty="0">
                <a:solidFill>
                  <a:schemeClr val="accent1">
                    <a:lumMod val="75000"/>
                  </a:schemeClr>
                </a:solidFill>
              </a:rPr>
              <a:t>French as a Second Language</a:t>
            </a:r>
          </a:p>
          <a:p>
            <a:pPr>
              <a:buFont typeface="Wingdings" panose="05000000000000000000" pitchFamily="2" charset="2"/>
              <a:buChar char="§"/>
            </a:pPr>
            <a:r>
              <a:rPr lang="en-CA" b="1" dirty="0">
                <a:solidFill>
                  <a:schemeClr val="accent1">
                    <a:lumMod val="75000"/>
                  </a:schemeClr>
                </a:solidFill>
              </a:rPr>
              <a:t>Spanish Language and Culture</a:t>
            </a:r>
          </a:p>
        </p:txBody>
      </p:sp>
      <p:sp>
        <p:nvSpPr>
          <p:cNvPr id="5" name="Text Placeholder 4">
            <a:extLst>
              <a:ext uri="{FF2B5EF4-FFF2-40B4-BE49-F238E27FC236}">
                <a16:creationId xmlns:a16="http://schemas.microsoft.com/office/drawing/2014/main" id="{101553BB-3BED-3C1C-E0DA-F487D5714EE2}"/>
              </a:ext>
            </a:extLst>
          </p:cNvPr>
          <p:cNvSpPr>
            <a:spLocks noGrp="1"/>
          </p:cNvSpPr>
          <p:nvPr>
            <p:ph type="body" sz="quarter" idx="3"/>
          </p:nvPr>
        </p:nvSpPr>
        <p:spPr>
          <a:xfrm>
            <a:off x="5152163" y="2276872"/>
            <a:ext cx="3055717" cy="639762"/>
          </a:xfrm>
        </p:spPr>
        <p:txBody>
          <a:bodyPr>
            <a:normAutofit fontScale="92500" lnSpcReduction="20000"/>
          </a:bodyPr>
          <a:lstStyle/>
          <a:p>
            <a:r>
              <a:rPr lang="en-CA" dirty="0">
                <a:solidFill>
                  <a:srgbClr val="7030A0"/>
                </a:solidFill>
              </a:rPr>
              <a:t>LANGUAGE PROGRAMS</a:t>
            </a:r>
          </a:p>
        </p:txBody>
      </p:sp>
      <p:sp>
        <p:nvSpPr>
          <p:cNvPr id="6" name="Content Placeholder 5">
            <a:extLst>
              <a:ext uri="{FF2B5EF4-FFF2-40B4-BE49-F238E27FC236}">
                <a16:creationId xmlns:a16="http://schemas.microsoft.com/office/drawing/2014/main" id="{D5645C0F-BAAE-CC60-BA1D-6DCAA804260E}"/>
              </a:ext>
            </a:extLst>
          </p:cNvPr>
          <p:cNvSpPr>
            <a:spLocks noGrp="1"/>
          </p:cNvSpPr>
          <p:nvPr>
            <p:ph sz="quarter" idx="4"/>
          </p:nvPr>
        </p:nvSpPr>
        <p:spPr>
          <a:xfrm>
            <a:off x="4788024" y="3140968"/>
            <a:ext cx="3419856" cy="2307567"/>
          </a:xfrm>
        </p:spPr>
        <p:txBody>
          <a:bodyPr/>
          <a:lstStyle/>
          <a:p>
            <a:pPr>
              <a:buFont typeface="Wingdings" panose="05000000000000000000" pitchFamily="2" charset="2"/>
              <a:buChar char="§"/>
            </a:pPr>
            <a:r>
              <a:rPr lang="en-CA" b="1" dirty="0">
                <a:solidFill>
                  <a:schemeClr val="accent1">
                    <a:lumMod val="75000"/>
                  </a:schemeClr>
                </a:solidFill>
              </a:rPr>
              <a:t>Chinese Bilingual Program</a:t>
            </a:r>
          </a:p>
          <a:p>
            <a:pPr>
              <a:buFont typeface="Wingdings" panose="05000000000000000000" pitchFamily="2" charset="2"/>
              <a:buChar char="§"/>
            </a:pPr>
            <a:r>
              <a:rPr lang="en-CA" b="1" dirty="0">
                <a:solidFill>
                  <a:schemeClr val="accent1">
                    <a:lumMod val="75000"/>
                  </a:schemeClr>
                </a:solidFill>
              </a:rPr>
              <a:t>French Immersion Program</a:t>
            </a:r>
          </a:p>
        </p:txBody>
      </p:sp>
      <p:sp>
        <p:nvSpPr>
          <p:cNvPr id="7" name="Oval 6">
            <a:extLst>
              <a:ext uri="{FF2B5EF4-FFF2-40B4-BE49-F238E27FC236}">
                <a16:creationId xmlns:a16="http://schemas.microsoft.com/office/drawing/2014/main" id="{F29C4B55-470A-0107-065E-FCDD1A365DC9}"/>
              </a:ext>
            </a:extLst>
          </p:cNvPr>
          <p:cNvSpPr/>
          <p:nvPr/>
        </p:nvSpPr>
        <p:spPr>
          <a:xfrm>
            <a:off x="1619672" y="4946395"/>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20471630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04664"/>
            <a:ext cx="7024744" cy="1143000"/>
          </a:xfrm>
        </p:spPr>
        <p:txBody>
          <a:bodyPr/>
          <a:lstStyle/>
          <a:p>
            <a:r>
              <a:rPr lang="en-CA" b="1" dirty="0"/>
              <a:t>Western Days</a:t>
            </a:r>
          </a:p>
        </p:txBody>
      </p:sp>
      <p:pic>
        <p:nvPicPr>
          <p:cNvPr id="34818" name="Picture 2" descr="F:\Ross Shep jpg\scan0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88840"/>
            <a:ext cx="2716213" cy="310832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34819" name="Picture 3" descr="F:\Ross Shep jpg\scan0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025068"/>
            <a:ext cx="4177330" cy="307209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086B350A-A16F-12FD-2C5C-736B49426FD1}"/>
              </a:ext>
            </a:extLst>
          </p:cNvPr>
          <p:cNvSpPr/>
          <p:nvPr/>
        </p:nvSpPr>
        <p:spPr>
          <a:xfrm>
            <a:off x="7020272" y="1700808"/>
            <a:ext cx="1656184" cy="1656184"/>
          </a:xfrm>
          <a:prstGeom prst="cloudCallout">
            <a:avLst>
              <a:gd name="adj1" fmla="val -70351"/>
              <a:gd name="adj2" fmla="val 687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That guy sure is strong!</a:t>
            </a:r>
          </a:p>
        </p:txBody>
      </p:sp>
    </p:spTree>
    <p:extLst>
      <p:ext uri="{BB962C8B-B14F-4D97-AF65-F5344CB8AC3E}">
        <p14:creationId xmlns:p14="http://schemas.microsoft.com/office/powerpoint/2010/main" val="10943637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4AB535-941F-DA1E-A4BB-080C8BD8EDAC}"/>
              </a:ext>
            </a:extLst>
          </p:cNvPr>
          <p:cNvSpPr>
            <a:spLocks noGrp="1"/>
          </p:cNvSpPr>
          <p:nvPr>
            <p:ph type="title"/>
          </p:nvPr>
        </p:nvSpPr>
        <p:spPr/>
        <p:txBody>
          <a:bodyPr>
            <a:normAutofit fontScale="90000"/>
          </a:bodyPr>
          <a:lstStyle/>
          <a:p>
            <a:r>
              <a:rPr lang="en-CA" b="1" dirty="0">
                <a:solidFill>
                  <a:srgbClr val="7030A0"/>
                </a:solidFill>
              </a:rPr>
              <a:t>Career &amp; Technology Studies</a:t>
            </a:r>
          </a:p>
        </p:txBody>
      </p:sp>
      <p:sp>
        <p:nvSpPr>
          <p:cNvPr id="8" name="Content Placeholder 7">
            <a:extLst>
              <a:ext uri="{FF2B5EF4-FFF2-40B4-BE49-F238E27FC236}">
                <a16:creationId xmlns:a16="http://schemas.microsoft.com/office/drawing/2014/main" id="{DB0F248C-6AAE-CF78-10F1-6C2504A3B3B4}"/>
              </a:ext>
            </a:extLst>
          </p:cNvPr>
          <p:cNvSpPr>
            <a:spLocks noGrp="1"/>
          </p:cNvSpPr>
          <p:nvPr>
            <p:ph sz="quarter" idx="13"/>
          </p:nvPr>
        </p:nvSpPr>
        <p:spPr/>
        <p:txBody>
          <a:bodyPr/>
          <a:lstStyle/>
          <a:p>
            <a:pPr>
              <a:buFont typeface="Wingdings" panose="05000000000000000000" pitchFamily="2" charset="2"/>
              <a:buChar char="§"/>
            </a:pPr>
            <a:r>
              <a:rPr lang="en-CA" b="1" dirty="0">
                <a:solidFill>
                  <a:srgbClr val="002060"/>
                </a:solidFill>
              </a:rPr>
              <a:t>Animation</a:t>
            </a:r>
          </a:p>
          <a:p>
            <a:pPr>
              <a:buFont typeface="Wingdings" panose="05000000000000000000" pitchFamily="2" charset="2"/>
              <a:buChar char="§"/>
            </a:pPr>
            <a:r>
              <a:rPr lang="en-CA" b="1" dirty="0">
                <a:solidFill>
                  <a:srgbClr val="002060"/>
                </a:solidFill>
              </a:rPr>
              <a:t>Applied Graphic Arts</a:t>
            </a:r>
          </a:p>
          <a:p>
            <a:pPr>
              <a:buFont typeface="Wingdings" panose="05000000000000000000" pitchFamily="2" charset="2"/>
              <a:buChar char="§"/>
            </a:pPr>
            <a:r>
              <a:rPr lang="en-CA" b="1" dirty="0">
                <a:solidFill>
                  <a:srgbClr val="002060"/>
                </a:solidFill>
              </a:rPr>
              <a:t>Audio</a:t>
            </a:r>
          </a:p>
          <a:p>
            <a:pPr>
              <a:buFont typeface="Wingdings" panose="05000000000000000000" pitchFamily="2" charset="2"/>
              <a:buChar char="§"/>
            </a:pPr>
            <a:r>
              <a:rPr lang="en-CA" b="1" dirty="0">
                <a:solidFill>
                  <a:srgbClr val="002060"/>
                </a:solidFill>
              </a:rPr>
              <a:t>Cosmetology</a:t>
            </a:r>
          </a:p>
          <a:p>
            <a:pPr>
              <a:buFont typeface="Wingdings" panose="05000000000000000000" pitchFamily="2" charset="2"/>
              <a:buChar char="§"/>
            </a:pPr>
            <a:r>
              <a:rPr lang="en-CA" b="1" dirty="0">
                <a:solidFill>
                  <a:srgbClr val="002060"/>
                </a:solidFill>
              </a:rPr>
              <a:t>Design Studies</a:t>
            </a:r>
          </a:p>
        </p:txBody>
      </p:sp>
      <p:sp>
        <p:nvSpPr>
          <p:cNvPr id="9" name="Content Placeholder 8">
            <a:extLst>
              <a:ext uri="{FF2B5EF4-FFF2-40B4-BE49-F238E27FC236}">
                <a16:creationId xmlns:a16="http://schemas.microsoft.com/office/drawing/2014/main" id="{41D5E9B3-8EAA-4648-7650-D973457217CA}"/>
              </a:ext>
            </a:extLst>
          </p:cNvPr>
          <p:cNvSpPr>
            <a:spLocks noGrp="1"/>
          </p:cNvSpPr>
          <p:nvPr>
            <p:ph sz="quarter" idx="14"/>
          </p:nvPr>
        </p:nvSpPr>
        <p:spPr/>
        <p:txBody>
          <a:bodyPr/>
          <a:lstStyle/>
          <a:p>
            <a:pPr>
              <a:buFont typeface="Wingdings" panose="05000000000000000000" pitchFamily="2" charset="2"/>
              <a:buChar char="§"/>
            </a:pPr>
            <a:r>
              <a:rPr lang="en-CA" b="1" dirty="0">
                <a:solidFill>
                  <a:srgbClr val="002060"/>
                </a:solidFill>
              </a:rPr>
              <a:t>Computer Science &amp; Robotics</a:t>
            </a:r>
          </a:p>
          <a:p>
            <a:pPr>
              <a:buFont typeface="Wingdings" panose="05000000000000000000" pitchFamily="2" charset="2"/>
              <a:buChar char="§"/>
            </a:pPr>
            <a:r>
              <a:rPr lang="en-CA" b="1" dirty="0">
                <a:solidFill>
                  <a:srgbClr val="002060"/>
                </a:solidFill>
              </a:rPr>
              <a:t>Entrepreneurship</a:t>
            </a:r>
          </a:p>
          <a:p>
            <a:pPr>
              <a:buFont typeface="Wingdings" panose="05000000000000000000" pitchFamily="2" charset="2"/>
              <a:buChar char="§"/>
            </a:pPr>
            <a:r>
              <a:rPr lang="en-CA" b="1" dirty="0">
                <a:solidFill>
                  <a:srgbClr val="002060"/>
                </a:solidFill>
              </a:rPr>
              <a:t>Esthetics</a:t>
            </a:r>
          </a:p>
          <a:p>
            <a:pPr>
              <a:buFont typeface="Wingdings" panose="05000000000000000000" pitchFamily="2" charset="2"/>
              <a:buChar char="§"/>
            </a:pPr>
            <a:r>
              <a:rPr lang="en-CA" b="1" dirty="0">
                <a:solidFill>
                  <a:srgbClr val="002060"/>
                </a:solidFill>
              </a:rPr>
              <a:t>Fashion Studies</a:t>
            </a:r>
          </a:p>
        </p:txBody>
      </p:sp>
      <p:sp>
        <p:nvSpPr>
          <p:cNvPr id="10" name="Oval 9">
            <a:extLst>
              <a:ext uri="{FF2B5EF4-FFF2-40B4-BE49-F238E27FC236}">
                <a16:creationId xmlns:a16="http://schemas.microsoft.com/office/drawing/2014/main" id="{0E0E79BE-A557-DE22-31FB-C8699ABF8D71}"/>
              </a:ext>
            </a:extLst>
          </p:cNvPr>
          <p:cNvSpPr/>
          <p:nvPr/>
        </p:nvSpPr>
        <p:spPr>
          <a:xfrm>
            <a:off x="5292080" y="4942343"/>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160556944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0DA0A-DE10-6DD9-CBE1-DB8A42265E71}"/>
              </a:ext>
            </a:extLst>
          </p:cNvPr>
          <p:cNvSpPr>
            <a:spLocks noGrp="1"/>
          </p:cNvSpPr>
          <p:nvPr>
            <p:ph type="title"/>
          </p:nvPr>
        </p:nvSpPr>
        <p:spPr>
          <a:xfrm>
            <a:off x="1059628" y="1051560"/>
            <a:ext cx="7024744" cy="541864"/>
          </a:xfrm>
        </p:spPr>
        <p:txBody>
          <a:bodyPr>
            <a:normAutofit fontScale="90000"/>
          </a:bodyPr>
          <a:lstStyle/>
          <a:p>
            <a:r>
              <a:rPr lang="en-CA" b="1" dirty="0">
                <a:solidFill>
                  <a:srgbClr val="7030A0"/>
                </a:solidFill>
              </a:rPr>
              <a:t>Career &amp; Technology Studies</a:t>
            </a:r>
            <a:endParaRPr lang="en-CA" dirty="0"/>
          </a:p>
        </p:txBody>
      </p:sp>
      <p:sp>
        <p:nvSpPr>
          <p:cNvPr id="4" name="Content Placeholder 3">
            <a:extLst>
              <a:ext uri="{FF2B5EF4-FFF2-40B4-BE49-F238E27FC236}">
                <a16:creationId xmlns:a16="http://schemas.microsoft.com/office/drawing/2014/main" id="{A3F8A783-0EA1-DFE2-6E52-1D522CA58A55}"/>
              </a:ext>
            </a:extLst>
          </p:cNvPr>
          <p:cNvSpPr>
            <a:spLocks noGrp="1"/>
          </p:cNvSpPr>
          <p:nvPr>
            <p:ph sz="quarter" idx="13"/>
          </p:nvPr>
        </p:nvSpPr>
        <p:spPr>
          <a:xfrm>
            <a:off x="1042416" y="1844824"/>
            <a:ext cx="3419856" cy="3961616"/>
          </a:xfrm>
        </p:spPr>
        <p:txBody>
          <a:bodyPr/>
          <a:lstStyle/>
          <a:p>
            <a:pPr>
              <a:buFont typeface="Wingdings" panose="05000000000000000000" pitchFamily="2" charset="2"/>
              <a:buChar char="§"/>
            </a:pPr>
            <a:r>
              <a:rPr lang="en-CA" b="1" dirty="0">
                <a:solidFill>
                  <a:srgbClr val="002060"/>
                </a:solidFill>
              </a:rPr>
              <a:t>Film &amp; Media Art</a:t>
            </a:r>
          </a:p>
          <a:p>
            <a:pPr>
              <a:buFont typeface="Wingdings" panose="05000000000000000000" pitchFamily="2" charset="2"/>
              <a:buChar char="§"/>
            </a:pPr>
            <a:r>
              <a:rPr lang="en-CA" b="1" dirty="0">
                <a:solidFill>
                  <a:srgbClr val="002060"/>
                </a:solidFill>
              </a:rPr>
              <a:t>Financial Management</a:t>
            </a:r>
          </a:p>
          <a:p>
            <a:pPr>
              <a:buFont typeface="Wingdings" panose="05000000000000000000" pitchFamily="2" charset="2"/>
              <a:buChar char="§"/>
            </a:pPr>
            <a:r>
              <a:rPr lang="en-CA" b="1" dirty="0">
                <a:solidFill>
                  <a:srgbClr val="002060"/>
                </a:solidFill>
              </a:rPr>
              <a:t>Food Studies</a:t>
            </a:r>
          </a:p>
          <a:p>
            <a:pPr>
              <a:buFont typeface="Wingdings" panose="05000000000000000000" pitchFamily="2" charset="2"/>
              <a:buChar char="§"/>
            </a:pPr>
            <a:r>
              <a:rPr lang="en-CA" b="1" dirty="0">
                <a:solidFill>
                  <a:srgbClr val="002060"/>
                </a:solidFill>
              </a:rPr>
              <a:t>Information Processing</a:t>
            </a:r>
          </a:p>
          <a:p>
            <a:pPr>
              <a:buFont typeface="Wingdings" panose="05000000000000000000" pitchFamily="2" charset="2"/>
              <a:buChar char="§"/>
            </a:pPr>
            <a:r>
              <a:rPr lang="en-CA" b="1" dirty="0" err="1">
                <a:solidFill>
                  <a:srgbClr val="002060"/>
                </a:solidFill>
              </a:rPr>
              <a:t>ShepTV</a:t>
            </a:r>
            <a:endParaRPr lang="en-CA" b="1" dirty="0">
              <a:solidFill>
                <a:srgbClr val="002060"/>
              </a:solidFill>
            </a:endParaRPr>
          </a:p>
          <a:p>
            <a:pPr>
              <a:buFont typeface="Wingdings" panose="05000000000000000000" pitchFamily="2" charset="2"/>
              <a:buChar char="§"/>
            </a:pPr>
            <a:endParaRPr lang="en-CA" dirty="0">
              <a:solidFill>
                <a:srgbClr val="002060"/>
              </a:solidFill>
            </a:endParaRPr>
          </a:p>
        </p:txBody>
      </p:sp>
      <p:sp>
        <p:nvSpPr>
          <p:cNvPr id="5" name="Content Placeholder 4">
            <a:extLst>
              <a:ext uri="{FF2B5EF4-FFF2-40B4-BE49-F238E27FC236}">
                <a16:creationId xmlns:a16="http://schemas.microsoft.com/office/drawing/2014/main" id="{F963F4D6-EB79-DB70-3417-5BE63C3C6129}"/>
              </a:ext>
            </a:extLst>
          </p:cNvPr>
          <p:cNvSpPr>
            <a:spLocks noGrp="1"/>
          </p:cNvSpPr>
          <p:nvPr>
            <p:ph sz="quarter" idx="14"/>
          </p:nvPr>
        </p:nvSpPr>
        <p:spPr>
          <a:xfrm>
            <a:off x="4645152" y="2313431"/>
            <a:ext cx="3419856" cy="1907657"/>
          </a:xfrm>
        </p:spPr>
        <p:txBody>
          <a:bodyPr/>
          <a:lstStyle/>
          <a:p>
            <a:pPr>
              <a:buFont typeface="Wingdings" panose="05000000000000000000" pitchFamily="2" charset="2"/>
              <a:buChar char="§"/>
            </a:pPr>
            <a:r>
              <a:rPr lang="en-CA" b="1" dirty="0">
                <a:solidFill>
                  <a:srgbClr val="002060"/>
                </a:solidFill>
              </a:rPr>
              <a:t>Photography</a:t>
            </a:r>
          </a:p>
          <a:p>
            <a:pPr>
              <a:buFont typeface="Wingdings" panose="05000000000000000000" pitchFamily="2" charset="2"/>
              <a:buChar char="§"/>
            </a:pPr>
            <a:r>
              <a:rPr lang="en-CA" b="1" dirty="0">
                <a:solidFill>
                  <a:srgbClr val="002060"/>
                </a:solidFill>
              </a:rPr>
              <a:t>Web Design</a:t>
            </a:r>
          </a:p>
          <a:p>
            <a:pPr>
              <a:buFont typeface="Wingdings" panose="05000000000000000000" pitchFamily="2" charset="2"/>
              <a:buChar char="§"/>
            </a:pPr>
            <a:r>
              <a:rPr lang="en-CA" b="1" dirty="0">
                <a:solidFill>
                  <a:srgbClr val="002060"/>
                </a:solidFill>
              </a:rPr>
              <a:t>Yearbook</a:t>
            </a:r>
          </a:p>
        </p:txBody>
      </p:sp>
      <p:sp>
        <p:nvSpPr>
          <p:cNvPr id="6" name="Oval 5">
            <a:extLst>
              <a:ext uri="{FF2B5EF4-FFF2-40B4-BE49-F238E27FC236}">
                <a16:creationId xmlns:a16="http://schemas.microsoft.com/office/drawing/2014/main" id="{421C7C99-82EF-C839-CE20-09F2E52B771E}"/>
              </a:ext>
            </a:extLst>
          </p:cNvPr>
          <p:cNvSpPr/>
          <p:nvPr/>
        </p:nvSpPr>
        <p:spPr>
          <a:xfrm>
            <a:off x="5148064" y="4725144"/>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25000251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BBBFA9-0DC1-62AC-BD07-C8AB1D58E437}"/>
              </a:ext>
            </a:extLst>
          </p:cNvPr>
          <p:cNvSpPr>
            <a:spLocks noGrp="1"/>
          </p:cNvSpPr>
          <p:nvPr>
            <p:ph type="body" idx="1"/>
          </p:nvPr>
        </p:nvSpPr>
        <p:spPr>
          <a:xfrm>
            <a:off x="5433626" y="1524944"/>
            <a:ext cx="3057148" cy="639762"/>
          </a:xfrm>
        </p:spPr>
        <p:txBody>
          <a:bodyPr>
            <a:normAutofit/>
          </a:bodyPr>
          <a:lstStyle/>
          <a:p>
            <a:r>
              <a:rPr lang="en-CA" sz="3200" dirty="0">
                <a:solidFill>
                  <a:srgbClr val="7030A0"/>
                </a:solidFill>
              </a:rPr>
              <a:t>MUSIC</a:t>
            </a:r>
            <a:endParaRPr lang="en-CA" sz="3200" dirty="0"/>
          </a:p>
        </p:txBody>
      </p:sp>
      <p:sp>
        <p:nvSpPr>
          <p:cNvPr id="3" name="Content Placeholder 2">
            <a:extLst>
              <a:ext uri="{FF2B5EF4-FFF2-40B4-BE49-F238E27FC236}">
                <a16:creationId xmlns:a16="http://schemas.microsoft.com/office/drawing/2014/main" id="{4107391E-5B55-1423-F112-35B883D40AE0}"/>
              </a:ext>
            </a:extLst>
          </p:cNvPr>
          <p:cNvSpPr>
            <a:spLocks noGrp="1"/>
          </p:cNvSpPr>
          <p:nvPr>
            <p:ph sz="half" idx="2"/>
          </p:nvPr>
        </p:nvSpPr>
        <p:spPr>
          <a:xfrm>
            <a:off x="5252272" y="2239218"/>
            <a:ext cx="3419856" cy="2835797"/>
          </a:xfrm>
        </p:spPr>
        <p:txBody>
          <a:bodyPr/>
          <a:lstStyle/>
          <a:p>
            <a:pPr>
              <a:buFont typeface="Wingdings" panose="05000000000000000000" pitchFamily="2" charset="2"/>
              <a:buChar char="§"/>
            </a:pPr>
            <a:r>
              <a:rPr lang="en-CA" dirty="0">
                <a:solidFill>
                  <a:srgbClr val="002060"/>
                </a:solidFill>
              </a:rPr>
              <a:t>Concert Band</a:t>
            </a:r>
          </a:p>
          <a:p>
            <a:pPr>
              <a:buFont typeface="Wingdings" panose="05000000000000000000" pitchFamily="2" charset="2"/>
              <a:buChar char="§"/>
            </a:pPr>
            <a:r>
              <a:rPr lang="en-CA" dirty="0">
                <a:solidFill>
                  <a:srgbClr val="002060"/>
                </a:solidFill>
              </a:rPr>
              <a:t>Jazz Band</a:t>
            </a:r>
          </a:p>
          <a:p>
            <a:pPr>
              <a:buFont typeface="Wingdings" panose="05000000000000000000" pitchFamily="2" charset="2"/>
              <a:buChar char="§"/>
            </a:pPr>
            <a:r>
              <a:rPr lang="en-CA" dirty="0">
                <a:solidFill>
                  <a:srgbClr val="002060"/>
                </a:solidFill>
              </a:rPr>
              <a:t>Guitar</a:t>
            </a:r>
          </a:p>
          <a:p>
            <a:pPr>
              <a:buFont typeface="Wingdings" panose="05000000000000000000" pitchFamily="2" charset="2"/>
              <a:buChar char="§"/>
            </a:pPr>
            <a:r>
              <a:rPr lang="en-CA" dirty="0">
                <a:solidFill>
                  <a:srgbClr val="002060"/>
                </a:solidFill>
              </a:rPr>
              <a:t>Choral Music</a:t>
            </a:r>
          </a:p>
          <a:p>
            <a:pPr>
              <a:buFont typeface="Wingdings" panose="05000000000000000000" pitchFamily="2" charset="2"/>
              <a:buChar char="§"/>
            </a:pPr>
            <a:r>
              <a:rPr lang="en-CA" dirty="0">
                <a:solidFill>
                  <a:srgbClr val="002060"/>
                </a:solidFill>
              </a:rPr>
              <a:t>Rock Band</a:t>
            </a:r>
          </a:p>
          <a:p>
            <a:pPr>
              <a:buFont typeface="Wingdings" panose="05000000000000000000" pitchFamily="2" charset="2"/>
              <a:buChar char="§"/>
            </a:pPr>
            <a:r>
              <a:rPr lang="en-CA" dirty="0">
                <a:solidFill>
                  <a:srgbClr val="002060"/>
                </a:solidFill>
              </a:rPr>
              <a:t>Drum Line</a:t>
            </a:r>
          </a:p>
        </p:txBody>
      </p:sp>
      <p:sp>
        <p:nvSpPr>
          <p:cNvPr id="6" name="Text Placeholder 5">
            <a:extLst>
              <a:ext uri="{FF2B5EF4-FFF2-40B4-BE49-F238E27FC236}">
                <a16:creationId xmlns:a16="http://schemas.microsoft.com/office/drawing/2014/main" id="{26C02B5B-A37C-B374-55A6-A91161BF08A2}"/>
              </a:ext>
            </a:extLst>
          </p:cNvPr>
          <p:cNvSpPr>
            <a:spLocks noGrp="1"/>
          </p:cNvSpPr>
          <p:nvPr>
            <p:ph type="body" sz="quarter" idx="3"/>
          </p:nvPr>
        </p:nvSpPr>
        <p:spPr>
          <a:xfrm>
            <a:off x="801589" y="548680"/>
            <a:ext cx="3055717" cy="639762"/>
          </a:xfrm>
        </p:spPr>
        <p:txBody>
          <a:bodyPr>
            <a:normAutofit/>
          </a:bodyPr>
          <a:lstStyle/>
          <a:p>
            <a:r>
              <a:rPr lang="en-CA" sz="3200" dirty="0">
                <a:solidFill>
                  <a:srgbClr val="7030A0"/>
                </a:solidFill>
              </a:rPr>
              <a:t>VISUAL ARTS</a:t>
            </a:r>
          </a:p>
        </p:txBody>
      </p:sp>
      <p:sp>
        <p:nvSpPr>
          <p:cNvPr id="7" name="Content Placeholder 6">
            <a:extLst>
              <a:ext uri="{FF2B5EF4-FFF2-40B4-BE49-F238E27FC236}">
                <a16:creationId xmlns:a16="http://schemas.microsoft.com/office/drawing/2014/main" id="{91E7E464-6B76-B72D-A79E-A33732EFBB82}"/>
              </a:ext>
            </a:extLst>
          </p:cNvPr>
          <p:cNvSpPr>
            <a:spLocks noGrp="1"/>
          </p:cNvSpPr>
          <p:nvPr>
            <p:ph sz="quarter" idx="4"/>
          </p:nvPr>
        </p:nvSpPr>
        <p:spPr>
          <a:xfrm>
            <a:off x="899866" y="1188443"/>
            <a:ext cx="2520006" cy="1952526"/>
          </a:xfrm>
        </p:spPr>
        <p:txBody>
          <a:bodyPr/>
          <a:lstStyle/>
          <a:p>
            <a:pPr>
              <a:buFont typeface="Wingdings" panose="05000000000000000000" pitchFamily="2" charset="2"/>
              <a:buChar char="§"/>
            </a:pPr>
            <a:r>
              <a:rPr lang="en-CA" dirty="0">
                <a:solidFill>
                  <a:srgbClr val="002060"/>
                </a:solidFill>
              </a:rPr>
              <a:t>Art</a:t>
            </a:r>
          </a:p>
          <a:p>
            <a:pPr>
              <a:buFont typeface="Wingdings" panose="05000000000000000000" pitchFamily="2" charset="2"/>
              <a:buChar char="§"/>
            </a:pPr>
            <a:r>
              <a:rPr lang="en-CA" dirty="0">
                <a:solidFill>
                  <a:srgbClr val="002060"/>
                </a:solidFill>
              </a:rPr>
              <a:t>Drawing</a:t>
            </a:r>
          </a:p>
          <a:p>
            <a:pPr>
              <a:buFont typeface="Wingdings" panose="05000000000000000000" pitchFamily="2" charset="2"/>
              <a:buChar char="§"/>
            </a:pPr>
            <a:r>
              <a:rPr lang="en-CA" dirty="0">
                <a:solidFill>
                  <a:srgbClr val="002060"/>
                </a:solidFill>
              </a:rPr>
              <a:t>Ceramics</a:t>
            </a:r>
          </a:p>
          <a:p>
            <a:pPr>
              <a:buFont typeface="Wingdings" panose="05000000000000000000" pitchFamily="2" charset="2"/>
              <a:buChar char="§"/>
            </a:pPr>
            <a:r>
              <a:rPr lang="en-CA" dirty="0">
                <a:solidFill>
                  <a:srgbClr val="002060"/>
                </a:solidFill>
              </a:rPr>
              <a:t>Painting</a:t>
            </a:r>
          </a:p>
        </p:txBody>
      </p:sp>
      <p:sp>
        <p:nvSpPr>
          <p:cNvPr id="9" name="TextBox 8">
            <a:extLst>
              <a:ext uri="{FF2B5EF4-FFF2-40B4-BE49-F238E27FC236}">
                <a16:creationId xmlns:a16="http://schemas.microsoft.com/office/drawing/2014/main" id="{8C545BD4-39E8-3D9D-1F14-C1E5852A63D8}"/>
              </a:ext>
            </a:extLst>
          </p:cNvPr>
          <p:cNvSpPr txBox="1"/>
          <p:nvPr/>
        </p:nvSpPr>
        <p:spPr>
          <a:xfrm>
            <a:off x="801590" y="3072342"/>
            <a:ext cx="3842418" cy="584775"/>
          </a:xfrm>
          <a:prstGeom prst="rect">
            <a:avLst/>
          </a:prstGeom>
          <a:noFill/>
        </p:spPr>
        <p:txBody>
          <a:bodyPr wrap="square">
            <a:spAutoFit/>
          </a:bodyPr>
          <a:lstStyle/>
          <a:p>
            <a:r>
              <a:rPr lang="en-CA" sz="3200" b="1" dirty="0">
                <a:solidFill>
                  <a:srgbClr val="7030A0"/>
                </a:solidFill>
              </a:rPr>
              <a:t>PERFORMING ARTS</a:t>
            </a:r>
            <a:endParaRPr lang="en-CA" sz="3200" dirty="0"/>
          </a:p>
        </p:txBody>
      </p:sp>
      <p:sp>
        <p:nvSpPr>
          <p:cNvPr id="10" name="Content Placeholder 2">
            <a:extLst>
              <a:ext uri="{FF2B5EF4-FFF2-40B4-BE49-F238E27FC236}">
                <a16:creationId xmlns:a16="http://schemas.microsoft.com/office/drawing/2014/main" id="{1A0E1DF4-B4D0-F473-E901-034C6B292675}"/>
              </a:ext>
            </a:extLst>
          </p:cNvPr>
          <p:cNvSpPr txBox="1">
            <a:spLocks/>
          </p:cNvSpPr>
          <p:nvPr/>
        </p:nvSpPr>
        <p:spPr>
          <a:xfrm>
            <a:off x="928466" y="3643570"/>
            <a:ext cx="3419856" cy="266575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6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6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6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6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600" kern="1200">
                <a:solidFill>
                  <a:schemeClr val="tx2"/>
                </a:solidFill>
                <a:latin typeface="+mn-lt"/>
                <a:ea typeface="+mn-ea"/>
                <a:cs typeface="+mn-cs"/>
              </a:defRPr>
            </a:lvl9pPr>
          </a:lstStyle>
          <a:p>
            <a:pPr>
              <a:buFont typeface="Wingdings" panose="05000000000000000000" pitchFamily="2" charset="2"/>
              <a:buChar char="§"/>
            </a:pPr>
            <a:r>
              <a:rPr lang="en-CA" dirty="0">
                <a:solidFill>
                  <a:srgbClr val="002060"/>
                </a:solidFill>
              </a:rPr>
              <a:t>Drama</a:t>
            </a:r>
          </a:p>
          <a:p>
            <a:pPr>
              <a:buFont typeface="Wingdings" panose="05000000000000000000" pitchFamily="2" charset="2"/>
              <a:buChar char="§"/>
            </a:pPr>
            <a:r>
              <a:rPr lang="en-CA" dirty="0">
                <a:solidFill>
                  <a:srgbClr val="002060"/>
                </a:solidFill>
              </a:rPr>
              <a:t>Technical Theatre</a:t>
            </a:r>
          </a:p>
          <a:p>
            <a:pPr>
              <a:buFont typeface="Wingdings" panose="05000000000000000000" pitchFamily="2" charset="2"/>
              <a:buChar char="§"/>
            </a:pPr>
            <a:r>
              <a:rPr lang="en-CA" dirty="0">
                <a:solidFill>
                  <a:srgbClr val="002060"/>
                </a:solidFill>
              </a:rPr>
              <a:t>Advanced Acting</a:t>
            </a:r>
          </a:p>
          <a:p>
            <a:pPr>
              <a:buFont typeface="Wingdings" panose="05000000000000000000" pitchFamily="2" charset="2"/>
              <a:buChar char="§"/>
            </a:pPr>
            <a:r>
              <a:rPr lang="en-CA" dirty="0">
                <a:solidFill>
                  <a:srgbClr val="002060"/>
                </a:solidFill>
              </a:rPr>
              <a:t>Musical Theatre</a:t>
            </a:r>
          </a:p>
          <a:p>
            <a:pPr>
              <a:buFont typeface="Wingdings" panose="05000000000000000000" pitchFamily="2" charset="2"/>
              <a:buChar char="§"/>
            </a:pPr>
            <a:r>
              <a:rPr lang="en-CA" dirty="0">
                <a:solidFill>
                  <a:srgbClr val="002060"/>
                </a:solidFill>
              </a:rPr>
              <a:t>Improvisational Theatre</a:t>
            </a:r>
          </a:p>
        </p:txBody>
      </p:sp>
      <p:sp>
        <p:nvSpPr>
          <p:cNvPr id="11" name="Oval 10">
            <a:extLst>
              <a:ext uri="{FF2B5EF4-FFF2-40B4-BE49-F238E27FC236}">
                <a16:creationId xmlns:a16="http://schemas.microsoft.com/office/drawing/2014/main" id="{0D1ECA65-7094-E8BB-6A63-EFB4235FBBE4}"/>
              </a:ext>
            </a:extLst>
          </p:cNvPr>
          <p:cNvSpPr/>
          <p:nvPr/>
        </p:nvSpPr>
        <p:spPr>
          <a:xfrm>
            <a:off x="5580112" y="5120935"/>
            <a:ext cx="1728192" cy="86409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2">
                    <a:lumMod val="50000"/>
                  </a:schemeClr>
                </a:solidFill>
              </a:rPr>
              <a:t>2025</a:t>
            </a:r>
          </a:p>
        </p:txBody>
      </p:sp>
    </p:spTree>
    <p:extLst>
      <p:ext uri="{BB962C8B-B14F-4D97-AF65-F5344CB8AC3E}">
        <p14:creationId xmlns:p14="http://schemas.microsoft.com/office/powerpoint/2010/main" val="4854947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
          <p:cNvSpPr>
            <a:spLocks noChangeArrowheads="1"/>
          </p:cNvSpPr>
          <p:nvPr/>
        </p:nvSpPr>
        <p:spPr bwMode="auto">
          <a:xfrm>
            <a:off x="-3313" y="733966"/>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sz="4000" b="1" dirty="0">
                <a:solidFill>
                  <a:schemeClr val="accent1">
                    <a:lumMod val="75000"/>
                  </a:schemeClr>
                </a:solidFill>
              </a:rPr>
              <a:t>In Memoriam</a:t>
            </a:r>
          </a:p>
        </p:txBody>
      </p:sp>
      <p:sp>
        <p:nvSpPr>
          <p:cNvPr id="249858" name="TextBox 2"/>
          <p:cNvSpPr txBox="1">
            <a:spLocks noChangeArrowheads="1"/>
          </p:cNvSpPr>
          <p:nvPr/>
        </p:nvSpPr>
        <p:spPr bwMode="auto">
          <a:xfrm>
            <a:off x="1403648" y="2033251"/>
            <a:ext cx="182684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dirty="0">
                <a:solidFill>
                  <a:srgbClr val="7030A0"/>
                </a:solidFill>
              </a:rPr>
              <a:t>Chris Alloway</a:t>
            </a:r>
          </a:p>
          <a:p>
            <a:r>
              <a:rPr lang="en-US" altLang="en-US" dirty="0">
                <a:solidFill>
                  <a:srgbClr val="7030A0"/>
                </a:solidFill>
              </a:rPr>
              <a:t>Gordon Barke</a:t>
            </a:r>
          </a:p>
          <a:p>
            <a:r>
              <a:rPr lang="en-US" altLang="en-US" dirty="0">
                <a:solidFill>
                  <a:srgbClr val="7030A0"/>
                </a:solidFill>
              </a:rPr>
              <a:t>David Barry</a:t>
            </a:r>
          </a:p>
          <a:p>
            <a:r>
              <a:rPr lang="en-US" altLang="en-US" dirty="0">
                <a:solidFill>
                  <a:srgbClr val="7030A0"/>
                </a:solidFill>
              </a:rPr>
              <a:t>Warren Boddy</a:t>
            </a:r>
          </a:p>
          <a:p>
            <a:r>
              <a:rPr lang="en-US" altLang="en-US" dirty="0">
                <a:solidFill>
                  <a:srgbClr val="7030A0"/>
                </a:solidFill>
              </a:rPr>
              <a:t>Barb </a:t>
            </a:r>
            <a:r>
              <a:rPr lang="en-US" altLang="en-US" dirty="0" err="1">
                <a:solidFill>
                  <a:srgbClr val="7030A0"/>
                </a:solidFill>
              </a:rPr>
              <a:t>Carefoot</a:t>
            </a:r>
            <a:endParaRPr lang="en-US" altLang="en-US" dirty="0">
              <a:solidFill>
                <a:srgbClr val="7030A0"/>
              </a:solidFill>
            </a:endParaRPr>
          </a:p>
          <a:p>
            <a:r>
              <a:rPr lang="en-US" altLang="en-US" dirty="0">
                <a:solidFill>
                  <a:srgbClr val="7030A0"/>
                </a:solidFill>
              </a:rPr>
              <a:t>Mary Jo Corcoran</a:t>
            </a:r>
          </a:p>
          <a:p>
            <a:r>
              <a:rPr lang="en-US" altLang="en-US" dirty="0">
                <a:solidFill>
                  <a:srgbClr val="7030A0"/>
                </a:solidFill>
              </a:rPr>
              <a:t>Bill De Vos</a:t>
            </a:r>
          </a:p>
          <a:p>
            <a:r>
              <a:rPr lang="en-US" altLang="en-US" dirty="0">
                <a:solidFill>
                  <a:srgbClr val="7030A0"/>
                </a:solidFill>
              </a:rPr>
              <a:t>Traci Findlay</a:t>
            </a:r>
          </a:p>
          <a:p>
            <a:r>
              <a:rPr lang="en-US" altLang="en-US" dirty="0">
                <a:solidFill>
                  <a:srgbClr val="7030A0"/>
                </a:solidFill>
              </a:rPr>
              <a:t>Ross Hammond</a:t>
            </a:r>
          </a:p>
          <a:p>
            <a:r>
              <a:rPr lang="en-US" altLang="en-US" dirty="0">
                <a:solidFill>
                  <a:srgbClr val="7030A0"/>
                </a:solidFill>
              </a:rPr>
              <a:t>Rhonda Harms </a:t>
            </a:r>
          </a:p>
        </p:txBody>
      </p:sp>
      <p:sp>
        <p:nvSpPr>
          <p:cNvPr id="249859" name="TextBox 3"/>
          <p:cNvSpPr txBox="1">
            <a:spLocks noChangeArrowheads="1"/>
          </p:cNvSpPr>
          <p:nvPr/>
        </p:nvSpPr>
        <p:spPr bwMode="auto">
          <a:xfrm>
            <a:off x="3419872" y="2048661"/>
            <a:ext cx="188551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dirty="0">
                <a:solidFill>
                  <a:srgbClr val="7030A0"/>
                </a:solidFill>
              </a:rPr>
              <a:t>Cathy Hattersley</a:t>
            </a:r>
          </a:p>
          <a:p>
            <a:r>
              <a:rPr lang="en-US" altLang="en-US" dirty="0">
                <a:solidFill>
                  <a:srgbClr val="7030A0"/>
                </a:solidFill>
              </a:rPr>
              <a:t>Laurie Heule</a:t>
            </a:r>
          </a:p>
          <a:p>
            <a:r>
              <a:rPr lang="en-US" altLang="en-US" dirty="0">
                <a:solidFill>
                  <a:srgbClr val="7030A0"/>
                </a:solidFill>
              </a:rPr>
              <a:t>Rod Kirkpatrick</a:t>
            </a:r>
          </a:p>
          <a:p>
            <a:r>
              <a:rPr lang="en-US" altLang="en-US" dirty="0">
                <a:solidFill>
                  <a:srgbClr val="7030A0"/>
                </a:solidFill>
              </a:rPr>
              <a:t>Mike Klein</a:t>
            </a:r>
          </a:p>
          <a:p>
            <a:r>
              <a:rPr lang="en-US" altLang="en-US" dirty="0">
                <a:solidFill>
                  <a:srgbClr val="7030A0"/>
                </a:solidFill>
              </a:rPr>
              <a:t>Lorraine Kolm</a:t>
            </a:r>
          </a:p>
          <a:p>
            <a:r>
              <a:rPr lang="en-US" altLang="en-US" dirty="0">
                <a:solidFill>
                  <a:srgbClr val="7030A0"/>
                </a:solidFill>
              </a:rPr>
              <a:t>Paul Kuss</a:t>
            </a:r>
          </a:p>
          <a:p>
            <a:r>
              <a:rPr lang="en-US" altLang="en-US" dirty="0">
                <a:solidFill>
                  <a:srgbClr val="7030A0"/>
                </a:solidFill>
              </a:rPr>
              <a:t>James Kyle</a:t>
            </a:r>
          </a:p>
          <a:p>
            <a:r>
              <a:rPr lang="en-US" altLang="en-US" dirty="0">
                <a:solidFill>
                  <a:srgbClr val="7030A0"/>
                </a:solidFill>
              </a:rPr>
              <a:t>Ron </a:t>
            </a:r>
            <a:r>
              <a:rPr lang="en-US" altLang="en-US" dirty="0" err="1">
                <a:solidFill>
                  <a:srgbClr val="7030A0"/>
                </a:solidFill>
              </a:rPr>
              <a:t>Leieve</a:t>
            </a:r>
            <a:endParaRPr lang="en-US" altLang="en-US" dirty="0">
              <a:solidFill>
                <a:srgbClr val="7030A0"/>
              </a:solidFill>
            </a:endParaRPr>
          </a:p>
          <a:p>
            <a:r>
              <a:rPr lang="en-US" altLang="en-US" dirty="0">
                <a:solidFill>
                  <a:srgbClr val="7030A0"/>
                </a:solidFill>
              </a:rPr>
              <a:t>Gordon Maddison</a:t>
            </a:r>
          </a:p>
          <a:p>
            <a:r>
              <a:rPr lang="en-US" altLang="en-US" dirty="0">
                <a:solidFill>
                  <a:srgbClr val="7030A0"/>
                </a:solidFill>
              </a:rPr>
              <a:t>Keith Milner</a:t>
            </a:r>
          </a:p>
        </p:txBody>
      </p:sp>
      <p:sp>
        <p:nvSpPr>
          <p:cNvPr id="249860" name="TextBox 4"/>
          <p:cNvSpPr txBox="1">
            <a:spLocks noChangeArrowheads="1"/>
          </p:cNvSpPr>
          <p:nvPr/>
        </p:nvSpPr>
        <p:spPr bwMode="auto">
          <a:xfrm>
            <a:off x="0" y="1521643"/>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i="1" dirty="0">
                <a:solidFill>
                  <a:schemeClr val="accent1">
                    <a:lumMod val="75000"/>
                  </a:schemeClr>
                </a:solidFill>
              </a:rPr>
              <a:t>We note the passing of the following alumni:</a:t>
            </a:r>
          </a:p>
        </p:txBody>
      </p:sp>
      <p:sp>
        <p:nvSpPr>
          <p:cNvPr id="249861" name="TextBox 5"/>
          <p:cNvSpPr txBox="1">
            <a:spLocks noChangeArrowheads="1"/>
          </p:cNvSpPr>
          <p:nvPr/>
        </p:nvSpPr>
        <p:spPr bwMode="auto">
          <a:xfrm>
            <a:off x="0" y="5622111"/>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a:r>
              <a:rPr lang="en-US" altLang="en-US" i="1" dirty="0">
                <a:solidFill>
                  <a:schemeClr val="accent1">
                    <a:lumMod val="75000"/>
                  </a:schemeClr>
                </a:solidFill>
              </a:rPr>
              <a:t>Although they are gone, memories of them will always be with us</a:t>
            </a:r>
          </a:p>
        </p:txBody>
      </p:sp>
      <p:sp>
        <p:nvSpPr>
          <p:cNvPr id="2" name="TextBox 3">
            <a:extLst>
              <a:ext uri="{FF2B5EF4-FFF2-40B4-BE49-F238E27FC236}">
                <a16:creationId xmlns:a16="http://schemas.microsoft.com/office/drawing/2014/main" id="{FF7EB4FA-4768-DF08-562D-928F47007E7B}"/>
              </a:ext>
            </a:extLst>
          </p:cNvPr>
          <p:cNvSpPr txBox="1">
            <a:spLocks noChangeArrowheads="1"/>
          </p:cNvSpPr>
          <p:nvPr/>
        </p:nvSpPr>
        <p:spPr bwMode="auto">
          <a:xfrm>
            <a:off x="5494765" y="2048661"/>
            <a:ext cx="165301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en-US" altLang="en-US" dirty="0">
                <a:solidFill>
                  <a:srgbClr val="7030A0"/>
                </a:solidFill>
              </a:rPr>
              <a:t>Paul Ousman</a:t>
            </a:r>
          </a:p>
          <a:p>
            <a:r>
              <a:rPr lang="en-US" altLang="en-US" dirty="0">
                <a:solidFill>
                  <a:srgbClr val="7030A0"/>
                </a:solidFill>
              </a:rPr>
              <a:t>Barry Preece</a:t>
            </a:r>
          </a:p>
          <a:p>
            <a:r>
              <a:rPr lang="en-US" altLang="en-US" dirty="0">
                <a:solidFill>
                  <a:srgbClr val="7030A0"/>
                </a:solidFill>
              </a:rPr>
              <a:t>Ed Shaske</a:t>
            </a:r>
          </a:p>
          <a:p>
            <a:r>
              <a:rPr lang="en-US" altLang="en-US" dirty="0">
                <a:solidFill>
                  <a:srgbClr val="7030A0"/>
                </a:solidFill>
              </a:rPr>
              <a:t>Rob </a:t>
            </a:r>
            <a:r>
              <a:rPr lang="en-US" altLang="en-US" dirty="0" err="1">
                <a:solidFill>
                  <a:srgbClr val="7030A0"/>
                </a:solidFill>
              </a:rPr>
              <a:t>Sokil</a:t>
            </a:r>
            <a:endParaRPr lang="en-US" altLang="en-US" dirty="0">
              <a:solidFill>
                <a:srgbClr val="7030A0"/>
              </a:solidFill>
            </a:endParaRPr>
          </a:p>
          <a:p>
            <a:r>
              <a:rPr lang="en-US" altLang="en-US" dirty="0">
                <a:solidFill>
                  <a:srgbClr val="7030A0"/>
                </a:solidFill>
              </a:rPr>
              <a:t>Tom Titus</a:t>
            </a:r>
          </a:p>
          <a:p>
            <a:r>
              <a:rPr lang="en-US" altLang="en-US" dirty="0">
                <a:solidFill>
                  <a:srgbClr val="7030A0"/>
                </a:solidFill>
              </a:rPr>
              <a:t>David </a:t>
            </a:r>
            <a:r>
              <a:rPr lang="en-US" altLang="en-US" dirty="0" err="1">
                <a:solidFill>
                  <a:srgbClr val="7030A0"/>
                </a:solidFill>
              </a:rPr>
              <a:t>Wadson</a:t>
            </a:r>
            <a:endParaRPr lang="en-US" altLang="en-US" dirty="0">
              <a:solidFill>
                <a:srgbClr val="7030A0"/>
              </a:solidFill>
            </a:endParaRPr>
          </a:p>
          <a:p>
            <a:r>
              <a:rPr lang="en-US" altLang="en-US" dirty="0">
                <a:solidFill>
                  <a:srgbClr val="7030A0"/>
                </a:solidFill>
              </a:rPr>
              <a:t>Randy Waschak</a:t>
            </a:r>
          </a:p>
          <a:p>
            <a:r>
              <a:rPr lang="en-US" altLang="en-US" dirty="0">
                <a:solidFill>
                  <a:srgbClr val="7030A0"/>
                </a:solidFill>
              </a:rPr>
              <a:t>Bruce Webster</a:t>
            </a:r>
          </a:p>
          <a:p>
            <a:r>
              <a:rPr lang="en-US" altLang="en-US" dirty="0">
                <a:solidFill>
                  <a:srgbClr val="7030A0"/>
                </a:solidFill>
              </a:rPr>
              <a:t>Lyal Williams</a:t>
            </a:r>
          </a:p>
          <a:p>
            <a:r>
              <a:rPr lang="en-US" altLang="en-US" dirty="0">
                <a:solidFill>
                  <a:srgbClr val="7030A0"/>
                </a:solidFill>
              </a:rPr>
              <a:t>Gordon Wolfe</a:t>
            </a:r>
          </a:p>
          <a:p>
            <a:r>
              <a:rPr lang="en-US" altLang="en-US" dirty="0">
                <a:solidFill>
                  <a:srgbClr val="7030A0"/>
                </a:solidFill>
              </a:rPr>
              <a:t>Lori Zell </a:t>
            </a:r>
          </a:p>
          <a:p>
            <a:r>
              <a:rPr lang="en-US" altLang="en-US" dirty="0">
                <a:solidFill>
                  <a:srgbClr val="7030A0"/>
                </a:solidFill>
              </a:rPr>
              <a:t>Patty Zolf</a:t>
            </a:r>
          </a:p>
        </p:txBody>
      </p:sp>
      <p:sp>
        <p:nvSpPr>
          <p:cNvPr id="3" name="Heart 2">
            <a:extLst>
              <a:ext uri="{FF2B5EF4-FFF2-40B4-BE49-F238E27FC236}">
                <a16:creationId xmlns:a16="http://schemas.microsoft.com/office/drawing/2014/main" id="{FBE9F61E-FB0C-C0D6-E4B1-FDD5FA9061E4}"/>
              </a:ext>
            </a:extLst>
          </p:cNvPr>
          <p:cNvSpPr/>
          <p:nvPr/>
        </p:nvSpPr>
        <p:spPr>
          <a:xfrm>
            <a:off x="1835696" y="761755"/>
            <a:ext cx="720080" cy="655641"/>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364918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ign with black text&#10;&#10;AI-generated content may be incorrect.">
            <a:extLst>
              <a:ext uri="{FF2B5EF4-FFF2-40B4-BE49-F238E27FC236}">
                <a16:creationId xmlns:a16="http://schemas.microsoft.com/office/drawing/2014/main" id="{6104D8D2-F039-5C3C-B718-4ECB09C63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09575"/>
            <a:ext cx="4572000" cy="6038850"/>
          </a:xfrm>
          <a:prstGeom prst="rect">
            <a:avLst/>
          </a:prstGeom>
        </p:spPr>
      </p:pic>
    </p:spTree>
    <p:extLst>
      <p:ext uri="{BB962C8B-B14F-4D97-AF65-F5344CB8AC3E}">
        <p14:creationId xmlns:p14="http://schemas.microsoft.com/office/powerpoint/2010/main" val="2510989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2E913F-650D-4023-EB67-95043D01D677}"/>
              </a:ext>
            </a:extLst>
          </p:cNvPr>
          <p:cNvSpPr>
            <a:spLocks noGrp="1"/>
          </p:cNvSpPr>
          <p:nvPr>
            <p:ph type="title"/>
          </p:nvPr>
        </p:nvSpPr>
        <p:spPr>
          <a:xfrm>
            <a:off x="1059628" y="1196752"/>
            <a:ext cx="7024744" cy="1609248"/>
          </a:xfrm>
        </p:spPr>
        <p:txBody>
          <a:bodyPr anchor="b">
            <a:noAutofit/>
          </a:bodyPr>
          <a:lstStyle/>
          <a:p>
            <a:pPr algn="ctr">
              <a:lnSpc>
                <a:spcPct val="90000"/>
              </a:lnSpc>
            </a:pPr>
            <a:r>
              <a:rPr lang="en-CA" sz="4400" b="1" dirty="0">
                <a:solidFill>
                  <a:schemeClr val="accent1">
                    <a:lumMod val="75000"/>
                  </a:schemeClr>
                </a:solidFill>
                <a:latin typeface="Baguet Script" panose="00000500000000000000" pitchFamily="2" charset="0"/>
              </a:rPr>
              <a:t>Once a T-Bird</a:t>
            </a:r>
          </a:p>
          <a:p>
            <a:pPr algn="ctr">
              <a:lnSpc>
                <a:spcPct val="90000"/>
              </a:lnSpc>
            </a:pPr>
            <a:r>
              <a:rPr lang="en-CA" sz="4400" b="1" dirty="0">
                <a:solidFill>
                  <a:schemeClr val="accent1">
                    <a:lumMod val="75000"/>
                  </a:schemeClr>
                </a:solidFill>
                <a:latin typeface="Baguet Script" panose="00000500000000000000" pitchFamily="2" charset="0"/>
              </a:rPr>
              <a:t>Always a T-Bird</a:t>
            </a:r>
          </a:p>
          <a:p>
            <a:pPr algn="ctr">
              <a:lnSpc>
                <a:spcPct val="90000"/>
              </a:lnSpc>
            </a:pPr>
            <a:r>
              <a:rPr lang="en-CA" sz="4400" b="1" dirty="0">
                <a:solidFill>
                  <a:schemeClr val="accent1">
                    <a:lumMod val="75000"/>
                  </a:schemeClr>
                </a:solidFill>
                <a:latin typeface="Baguet Script" panose="00000500000000000000" pitchFamily="2" charset="0"/>
              </a:rPr>
              <a:t>Always Class of ‘75</a:t>
            </a:r>
          </a:p>
        </p:txBody>
      </p:sp>
      <p:pic>
        <p:nvPicPr>
          <p:cNvPr id="4" name="Picture 3" descr="A blue bird with wings&#10;&#10;AI-generated content may be incorrect.">
            <a:extLst>
              <a:ext uri="{FF2B5EF4-FFF2-40B4-BE49-F238E27FC236}">
                <a16:creationId xmlns:a16="http://schemas.microsoft.com/office/drawing/2014/main" id="{91EAD45C-4263-0F17-305C-22D381630328}"/>
              </a:ext>
            </a:extLst>
          </p:cNvPr>
          <p:cNvPicPr>
            <a:picLocks noChangeAspect="1"/>
          </p:cNvPicPr>
          <p:nvPr/>
        </p:nvPicPr>
        <p:blipFill>
          <a:blip r:embed="rId2"/>
          <a:srcRect r="-2" b="907"/>
          <a:stretch>
            <a:fillRect/>
          </a:stretch>
        </p:blipFill>
        <p:spPr>
          <a:xfrm>
            <a:off x="1871642" y="3064065"/>
            <a:ext cx="5400716" cy="2796238"/>
          </a:xfrm>
          <a:prstGeom prst="rect">
            <a:avLst/>
          </a:prstGeom>
          <a:noFill/>
        </p:spPr>
      </p:pic>
    </p:spTree>
    <p:extLst>
      <p:ext uri="{BB962C8B-B14F-4D97-AF65-F5344CB8AC3E}">
        <p14:creationId xmlns:p14="http://schemas.microsoft.com/office/powerpoint/2010/main" val="29019996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Ross Shep jpg\scan0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67073"/>
            <a:ext cx="6912767" cy="501885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3950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Ross Shep jpg\scan0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84227"/>
            <a:ext cx="5976664" cy="507150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0395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Ross Shep jpg\scan0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980728"/>
            <a:ext cx="4772210" cy="403543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6867" name="Picture 3" descr="F:\Ross Shep jpg\scan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998447"/>
            <a:ext cx="3871913" cy="312261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0CA41BA7-A9E1-0100-A6B7-D6EC88EA701A}"/>
              </a:ext>
            </a:extLst>
          </p:cNvPr>
          <p:cNvSpPr/>
          <p:nvPr/>
        </p:nvSpPr>
        <p:spPr>
          <a:xfrm>
            <a:off x="635177" y="1290502"/>
            <a:ext cx="1963898" cy="1872208"/>
          </a:xfrm>
          <a:prstGeom prst="cloudCallout">
            <a:avLst>
              <a:gd name="adj1" fmla="val 43465"/>
              <a:gd name="adj2" fmla="val 607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Sure hope my insurance is paid up</a:t>
            </a:r>
          </a:p>
        </p:txBody>
      </p:sp>
    </p:spTree>
    <p:extLst>
      <p:ext uri="{BB962C8B-B14F-4D97-AF65-F5344CB8AC3E}">
        <p14:creationId xmlns:p14="http://schemas.microsoft.com/office/powerpoint/2010/main" val="18909809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Ross Shep jpg\scan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62062"/>
            <a:ext cx="2724150" cy="43338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7891" name="Picture 3" descr="F:\Ross Shep jpg\scan0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692696"/>
            <a:ext cx="4204451" cy="56482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3380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Ross Shep jpg\scan0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39" y="980729"/>
            <a:ext cx="3191525" cy="475065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8915" name="Picture 3" descr="F:\Ross Shep jpg\scan0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955" y="955567"/>
            <a:ext cx="3228028" cy="486613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866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F:\Ross Shep jpg\scan0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42363"/>
            <a:ext cx="6770844" cy="386676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7561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Ross Shep jpg\scan0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556" y="764704"/>
            <a:ext cx="5616624" cy="532629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244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Ross Shep jpg\scan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789" y="980728"/>
            <a:ext cx="7157595" cy="473459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4397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7703444"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A6F4F35B-E9C7-2FE9-94A0-071AB4AECD5F}"/>
              </a:ext>
            </a:extLst>
          </p:cNvPr>
          <p:cNvSpPr>
            <a:spLocks noGrp="1"/>
          </p:cNvSpPr>
          <p:nvPr>
            <p:ph type="title"/>
          </p:nvPr>
        </p:nvSpPr>
        <p:spPr>
          <a:xfrm>
            <a:off x="3059832" y="1027664"/>
            <a:ext cx="5008402" cy="1143000"/>
          </a:xfrm>
        </p:spPr>
        <p:txBody>
          <a:bodyPr/>
          <a:lstStyle/>
          <a:p>
            <a:r>
              <a:rPr lang="en-CA" dirty="0">
                <a:solidFill>
                  <a:schemeClr val="bg1"/>
                </a:solidFill>
              </a:rPr>
              <a:t>Shep in the 70s</a:t>
            </a:r>
          </a:p>
        </p:txBody>
      </p:sp>
    </p:spTree>
    <p:extLst>
      <p:ext uri="{BB962C8B-B14F-4D97-AF65-F5344CB8AC3E}">
        <p14:creationId xmlns:p14="http://schemas.microsoft.com/office/powerpoint/2010/main" val="12944714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Ross Shep jpg\scan0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692696"/>
            <a:ext cx="4211398" cy="573325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270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Ross Shep jpg\scan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25" y="1495425"/>
            <a:ext cx="5645150" cy="38671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4047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Ross Shep jpg\scan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12776"/>
            <a:ext cx="5972820" cy="392882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9644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Ross Shep jpg\scan0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67511"/>
            <a:ext cx="6056671" cy="40167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37FBB7B4-BAE3-DECD-2781-2ED14B23000C}"/>
              </a:ext>
            </a:extLst>
          </p:cNvPr>
          <p:cNvSpPr/>
          <p:nvPr/>
        </p:nvSpPr>
        <p:spPr>
          <a:xfrm>
            <a:off x="6948264" y="1988840"/>
            <a:ext cx="1440160" cy="2592288"/>
          </a:xfrm>
          <a:prstGeom prst="cloudCallout">
            <a:avLst>
              <a:gd name="adj1" fmla="val -72676"/>
              <a:gd name="adj2" fmla="val 179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When did those guys get to be so tall?</a:t>
            </a:r>
          </a:p>
        </p:txBody>
      </p:sp>
    </p:spTree>
    <p:extLst>
      <p:ext uri="{BB962C8B-B14F-4D97-AF65-F5344CB8AC3E}">
        <p14:creationId xmlns:p14="http://schemas.microsoft.com/office/powerpoint/2010/main" val="2123082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Ross Shep jpg\scan0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620688"/>
            <a:ext cx="4029203" cy="547260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685196"/>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52282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548680"/>
            <a:ext cx="7024744" cy="1143000"/>
          </a:xfrm>
        </p:spPr>
        <p:txBody>
          <a:bodyPr/>
          <a:lstStyle/>
          <a:p>
            <a:r>
              <a:rPr lang="en-CA" b="1" dirty="0"/>
              <a:t>At Graduation</a:t>
            </a:r>
          </a:p>
        </p:txBody>
      </p:sp>
      <p:pic>
        <p:nvPicPr>
          <p:cNvPr id="33794" name="Picture 2" descr="F:\Ross Shep jpg\scan0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046287"/>
            <a:ext cx="5229622" cy="407606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3508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Ross Shep jpg\scan0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2779713" cy="37211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0963" name="Picture 3" descr="F:\Ross Shep jpg\scan0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052736"/>
            <a:ext cx="2505075" cy="43116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0964" name="Picture 4" descr="F:\Ross Shep jpg\scan00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642" y="3416246"/>
            <a:ext cx="2949575" cy="24511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4890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CA" sz="4000" b="1" dirty="0">
                <a:solidFill>
                  <a:schemeClr val="bg2">
                    <a:lumMod val="25000"/>
                  </a:schemeClr>
                </a:solidFill>
              </a:rPr>
              <a:t>10</a:t>
            </a:r>
            <a:r>
              <a:rPr lang="en-CA" sz="4000" b="1" baseline="30000" dirty="0">
                <a:solidFill>
                  <a:schemeClr val="bg2">
                    <a:lumMod val="25000"/>
                  </a:schemeClr>
                </a:solidFill>
              </a:rPr>
              <a:t>th</a:t>
            </a:r>
            <a:r>
              <a:rPr lang="en-CA" sz="4000" b="1" dirty="0">
                <a:solidFill>
                  <a:schemeClr val="bg2">
                    <a:lumMod val="25000"/>
                  </a:schemeClr>
                </a:solidFill>
              </a:rPr>
              <a:t> Year Reunion</a:t>
            </a:r>
            <a:br>
              <a:rPr lang="en-CA" sz="4000" b="1" dirty="0">
                <a:solidFill>
                  <a:schemeClr val="bg2">
                    <a:lumMod val="25000"/>
                  </a:schemeClr>
                </a:solidFill>
              </a:rPr>
            </a:br>
            <a:endParaRPr lang="en-CA" sz="4000" b="1" dirty="0">
              <a:solidFill>
                <a:schemeClr val="bg2">
                  <a:lumMod val="25000"/>
                </a:schemeClr>
              </a:solidFill>
            </a:endParaRPr>
          </a:p>
        </p:txBody>
      </p:sp>
      <p:sp>
        <p:nvSpPr>
          <p:cNvPr id="3" name="Subtitle 2"/>
          <p:cNvSpPr>
            <a:spLocks noGrp="1"/>
          </p:cNvSpPr>
          <p:nvPr>
            <p:ph type="subTitle" idx="1"/>
          </p:nvPr>
        </p:nvSpPr>
        <p:spPr/>
        <p:txBody>
          <a:bodyPr/>
          <a:lstStyle/>
          <a:p>
            <a:r>
              <a:rPr lang="en-CA" dirty="0"/>
              <a:t>October 1985</a:t>
            </a:r>
          </a:p>
          <a:p>
            <a:r>
              <a:rPr lang="en-CA" dirty="0"/>
              <a:t>Edmonton Inn</a:t>
            </a:r>
          </a:p>
        </p:txBody>
      </p:sp>
      <p:sp>
        <p:nvSpPr>
          <p:cNvPr id="4" name="Title 1"/>
          <p:cNvSpPr txBox="1">
            <a:spLocks/>
          </p:cNvSpPr>
          <p:nvPr/>
        </p:nvSpPr>
        <p:spPr>
          <a:xfrm>
            <a:off x="4716016" y="476672"/>
            <a:ext cx="3313355" cy="170216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b="1">
                <a:solidFill>
                  <a:schemeClr val="bg1"/>
                </a:solidFill>
              </a:rPr>
              <a:t>Class of ‘75</a:t>
            </a:r>
            <a:endParaRPr lang="en-CA" b="1" dirty="0">
              <a:solidFill>
                <a:schemeClr val="bg1"/>
              </a:solidFill>
            </a:endParaRPr>
          </a:p>
        </p:txBody>
      </p:sp>
      <p:sp>
        <p:nvSpPr>
          <p:cNvPr id="7" name="Speech Bubble: Oval 6">
            <a:extLst>
              <a:ext uri="{FF2B5EF4-FFF2-40B4-BE49-F238E27FC236}">
                <a16:creationId xmlns:a16="http://schemas.microsoft.com/office/drawing/2014/main" id="{500B05C3-A87C-7050-C4D0-513E8D2E127E}"/>
              </a:ext>
            </a:extLst>
          </p:cNvPr>
          <p:cNvSpPr/>
          <p:nvPr/>
        </p:nvSpPr>
        <p:spPr>
          <a:xfrm>
            <a:off x="611560" y="508652"/>
            <a:ext cx="3096344" cy="2056251"/>
          </a:xfrm>
          <a:prstGeom prst="wedgeEllipseCallout">
            <a:avLst>
              <a:gd name="adj1" fmla="val 7644"/>
              <a:gd name="adj2" fmla="val 1181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All the photos must have been on invisible paper for this reunion</a:t>
            </a:r>
          </a:p>
        </p:txBody>
      </p:sp>
      <p:pic>
        <p:nvPicPr>
          <p:cNvPr id="8" name="Picture 6" descr="C:\Users\bmacarthur\AppData\Local\Microsoft\Windows\Temporary Internet Files\Content.IE5\H1VNBOIC\Shiloette_reunion[1].jpg">
            <a:extLst>
              <a:ext uri="{FF2B5EF4-FFF2-40B4-BE49-F238E27FC236}">
                <a16:creationId xmlns:a16="http://schemas.microsoft.com/office/drawing/2014/main" id="{978FE51A-A393-7B99-849D-A8CC86C72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933056"/>
            <a:ext cx="3048000"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466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016" y="476672"/>
            <a:ext cx="3313355" cy="1702160"/>
          </a:xfrm>
        </p:spPr>
        <p:txBody>
          <a:bodyPr/>
          <a:lstStyle/>
          <a:p>
            <a:r>
              <a:rPr lang="en-CA" b="1" dirty="0">
                <a:solidFill>
                  <a:schemeClr val="bg1"/>
                </a:solidFill>
              </a:rPr>
              <a:t>Class of ‘75</a:t>
            </a:r>
          </a:p>
        </p:txBody>
      </p:sp>
      <p:sp>
        <p:nvSpPr>
          <p:cNvPr id="3" name="Subtitle 2"/>
          <p:cNvSpPr>
            <a:spLocks noGrp="1"/>
          </p:cNvSpPr>
          <p:nvPr>
            <p:ph type="subTitle" idx="1"/>
          </p:nvPr>
        </p:nvSpPr>
        <p:spPr>
          <a:xfrm>
            <a:off x="4716016" y="2564904"/>
            <a:ext cx="3309803" cy="3024336"/>
          </a:xfrm>
        </p:spPr>
        <p:txBody>
          <a:bodyPr>
            <a:noAutofit/>
          </a:bodyPr>
          <a:lstStyle/>
          <a:p>
            <a:pPr algn="ctr"/>
            <a:r>
              <a:rPr lang="en-CA" sz="3600" b="1" dirty="0">
                <a:solidFill>
                  <a:srgbClr val="002060"/>
                </a:solidFill>
              </a:rPr>
              <a:t>2000 Reunion</a:t>
            </a:r>
          </a:p>
          <a:p>
            <a:pPr algn="ctr"/>
            <a:r>
              <a:rPr lang="en-CA" sz="2800" dirty="0">
                <a:solidFill>
                  <a:srgbClr val="002060"/>
                </a:solidFill>
              </a:rPr>
              <a:t>October 7, 2000</a:t>
            </a:r>
          </a:p>
          <a:p>
            <a:pPr algn="ctr"/>
            <a:endParaRPr lang="en-CA" sz="3200" b="1" dirty="0">
              <a:solidFill>
                <a:srgbClr val="002060"/>
              </a:solidFill>
            </a:endParaRPr>
          </a:p>
          <a:p>
            <a:pPr algn="ctr"/>
            <a:r>
              <a:rPr lang="en-CA" sz="3200" b="1" dirty="0" err="1">
                <a:solidFill>
                  <a:srgbClr val="002060"/>
                </a:solidFill>
              </a:rPr>
              <a:t>Ellerslie</a:t>
            </a:r>
            <a:r>
              <a:rPr lang="en-CA" sz="3200" b="1" dirty="0">
                <a:solidFill>
                  <a:srgbClr val="002060"/>
                </a:solidFill>
              </a:rPr>
              <a:t> Rugby Clubhouse</a:t>
            </a:r>
          </a:p>
          <a:p>
            <a:pPr algn="ctr"/>
            <a:r>
              <a:rPr lang="en-CA" sz="3200" b="1" dirty="0">
                <a:solidFill>
                  <a:srgbClr val="002060"/>
                </a:solidFill>
              </a:rPr>
              <a:t>&amp; RSCHS</a:t>
            </a:r>
          </a:p>
        </p:txBody>
      </p:sp>
    </p:spTree>
    <p:extLst>
      <p:ext uri="{BB962C8B-B14F-4D97-AF65-F5344CB8AC3E}">
        <p14:creationId xmlns:p14="http://schemas.microsoft.com/office/powerpoint/2010/main" val="15909207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764704"/>
            <a:ext cx="7024744" cy="382644"/>
          </a:xfrm>
        </p:spPr>
        <p:txBody>
          <a:bodyPr>
            <a:normAutofit/>
          </a:bodyPr>
          <a:lstStyle/>
          <a:p>
            <a:r>
              <a:rPr lang="en-CA" sz="1800" b="1" dirty="0" err="1">
                <a:solidFill>
                  <a:schemeClr val="bg2">
                    <a:lumMod val="25000"/>
                  </a:schemeClr>
                </a:solidFill>
              </a:rPr>
              <a:t>Ellerslie</a:t>
            </a:r>
            <a:r>
              <a:rPr lang="en-CA" sz="1800" b="1" dirty="0">
                <a:solidFill>
                  <a:schemeClr val="bg2">
                    <a:lumMod val="25000"/>
                  </a:schemeClr>
                </a:solidFill>
              </a:rPr>
              <a:t> Rugby Club</a:t>
            </a:r>
          </a:p>
        </p:txBody>
      </p:sp>
      <p:pic>
        <p:nvPicPr>
          <p:cNvPr id="3" name="Picture 1" descr="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47348"/>
            <a:ext cx="7537276" cy="50248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2425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88840"/>
            <a:ext cx="597423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94418" y="692696"/>
            <a:ext cx="7024744" cy="1143000"/>
          </a:xfrm>
        </p:spPr>
        <p:txBody>
          <a:bodyPr/>
          <a:lstStyle/>
          <a:p>
            <a:r>
              <a:rPr lang="en-CA" dirty="0"/>
              <a:t>2</a:t>
            </a:r>
            <a:r>
              <a:rPr lang="en-CA" baseline="30000" dirty="0"/>
              <a:t>nd</a:t>
            </a:r>
            <a:r>
              <a:rPr lang="en-CA" dirty="0"/>
              <a:t> floor hallway</a:t>
            </a:r>
          </a:p>
        </p:txBody>
      </p:sp>
    </p:spTree>
    <p:extLst>
      <p:ext uri="{BB962C8B-B14F-4D97-AF65-F5344CB8AC3E}">
        <p14:creationId xmlns:p14="http://schemas.microsoft.com/office/powerpoint/2010/main" val="6894664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556792"/>
            <a:ext cx="5715000" cy="3810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7284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0" y="2035932"/>
            <a:ext cx="2337328" cy="1412050"/>
          </a:xfrm>
        </p:spPr>
        <p:txBody>
          <a:bodyPr>
            <a:normAutofit/>
          </a:bodyPr>
          <a:lstStyle/>
          <a:p>
            <a:pPr algn="ctr"/>
            <a:r>
              <a:rPr lang="en-CA" sz="1800" dirty="0">
                <a:solidFill>
                  <a:schemeClr val="bg2">
                    <a:lumMod val="25000"/>
                  </a:schemeClr>
                </a:solidFill>
              </a:rPr>
              <a:t>The table of </a:t>
            </a:r>
            <a:r>
              <a:rPr lang="en-CA" sz="1800" dirty="0" err="1">
                <a:solidFill>
                  <a:schemeClr val="bg2">
                    <a:lumMod val="25000"/>
                  </a:schemeClr>
                </a:solidFill>
              </a:rPr>
              <a:t>Shep</a:t>
            </a:r>
            <a:r>
              <a:rPr lang="en-CA" sz="1800" dirty="0">
                <a:solidFill>
                  <a:schemeClr val="bg2">
                    <a:lumMod val="25000"/>
                  </a:schemeClr>
                </a:solidFill>
              </a:rPr>
              <a:t> souvenirs with Leslie Ellis and Cindy James</a:t>
            </a:r>
          </a:p>
        </p:txBody>
      </p:sp>
      <p:pic>
        <p:nvPicPr>
          <p:cNvPr id="3" name="Picture 4" desc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2696"/>
            <a:ext cx="4687416" cy="55105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F035B1D5-5E41-AE81-3E03-C306E516EF75}"/>
              </a:ext>
            </a:extLst>
          </p:cNvPr>
          <p:cNvSpPr/>
          <p:nvPr/>
        </p:nvSpPr>
        <p:spPr>
          <a:xfrm>
            <a:off x="3563888" y="654732"/>
            <a:ext cx="1728192" cy="1118084"/>
          </a:xfrm>
          <a:prstGeom prst="wedgeEllipseCallout">
            <a:avLst>
              <a:gd name="adj1" fmla="val -42217"/>
              <a:gd name="adj2" fmla="val 840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 like that hat</a:t>
            </a:r>
          </a:p>
        </p:txBody>
      </p:sp>
    </p:spTree>
    <p:extLst>
      <p:ext uri="{BB962C8B-B14F-4D97-AF65-F5344CB8AC3E}">
        <p14:creationId xmlns:p14="http://schemas.microsoft.com/office/powerpoint/2010/main" val="40993517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5877272"/>
            <a:ext cx="7384666" cy="566936"/>
          </a:xfrm>
        </p:spPr>
        <p:txBody>
          <a:bodyPr>
            <a:normAutofit/>
          </a:bodyPr>
          <a:lstStyle/>
          <a:p>
            <a:pPr algn="ctr"/>
            <a:r>
              <a:rPr lang="en-CA" sz="1800" dirty="0">
                <a:solidFill>
                  <a:schemeClr val="bg2">
                    <a:lumMod val="25000"/>
                  </a:schemeClr>
                </a:solidFill>
              </a:rPr>
              <a:t>Masters of Ceremonies; Brenda Crooks &amp; Darcey-Lynn </a:t>
            </a:r>
            <a:r>
              <a:rPr lang="en-CA" sz="1800" dirty="0" err="1">
                <a:solidFill>
                  <a:schemeClr val="bg2">
                    <a:lumMod val="25000"/>
                  </a:schemeClr>
                </a:solidFill>
              </a:rPr>
              <a:t>Petruk</a:t>
            </a:r>
            <a:endParaRPr lang="en-CA" sz="1800" dirty="0">
              <a:solidFill>
                <a:schemeClr val="bg2">
                  <a:lumMod val="25000"/>
                </a:schemeClr>
              </a:solidFill>
            </a:endParaRPr>
          </a:p>
        </p:txBody>
      </p:sp>
      <p:pic>
        <p:nvPicPr>
          <p:cNvPr id="3" name="Picture 3" descr="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543" y="692696"/>
            <a:ext cx="7560840" cy="50405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DCA44FE6-27F7-878B-52A9-48D44D9023CC}"/>
              </a:ext>
            </a:extLst>
          </p:cNvPr>
          <p:cNvSpPr/>
          <p:nvPr/>
        </p:nvSpPr>
        <p:spPr>
          <a:xfrm>
            <a:off x="6372200" y="980728"/>
            <a:ext cx="1879183" cy="2592288"/>
          </a:xfrm>
          <a:prstGeom prst="wedgeEllipseCallout">
            <a:avLst>
              <a:gd name="adj1" fmla="val -89956"/>
              <a:gd name="adj2" fmla="val 27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If you hold your hand like this Earl Bird will land on it</a:t>
            </a:r>
          </a:p>
        </p:txBody>
      </p:sp>
      <p:sp>
        <p:nvSpPr>
          <p:cNvPr id="5" name="Thought Bubble: Cloud 4">
            <a:extLst>
              <a:ext uri="{FF2B5EF4-FFF2-40B4-BE49-F238E27FC236}">
                <a16:creationId xmlns:a16="http://schemas.microsoft.com/office/drawing/2014/main" id="{75DD2D24-C1F4-78F6-5B64-ACEF6A34C731}"/>
              </a:ext>
            </a:extLst>
          </p:cNvPr>
          <p:cNvSpPr/>
          <p:nvPr/>
        </p:nvSpPr>
        <p:spPr>
          <a:xfrm>
            <a:off x="1619672" y="692696"/>
            <a:ext cx="2376264" cy="1224136"/>
          </a:xfrm>
          <a:prstGeom prst="cloudCallout">
            <a:avLst>
              <a:gd name="adj1" fmla="val -22208"/>
              <a:gd name="adj2" fmla="val 1114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What song shall I sing?</a:t>
            </a:r>
          </a:p>
        </p:txBody>
      </p:sp>
    </p:spTree>
    <p:extLst>
      <p:ext uri="{BB962C8B-B14F-4D97-AF65-F5344CB8AC3E}">
        <p14:creationId xmlns:p14="http://schemas.microsoft.com/office/powerpoint/2010/main" val="21875279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675" y="3356992"/>
            <a:ext cx="3300984" cy="1463040"/>
          </a:xfrm>
        </p:spPr>
        <p:txBody>
          <a:bodyPr/>
          <a:lstStyle/>
          <a:p>
            <a:r>
              <a:rPr lang="en-CA" dirty="0"/>
              <a:t>Barb </a:t>
            </a:r>
            <a:r>
              <a:rPr lang="en-CA" dirty="0" err="1"/>
              <a:t>Drever</a:t>
            </a:r>
            <a:r>
              <a:rPr lang="en-CA" dirty="0"/>
              <a:t> reciting her poem</a:t>
            </a:r>
          </a:p>
        </p:txBody>
      </p:sp>
      <p:pic>
        <p:nvPicPr>
          <p:cNvPr id="5" name="Picture Placeholder 4" descr="04.jpg"/>
          <p:cNvPicPr>
            <a:picLocks noGrp="1" noChangeAspect="1"/>
          </p:cNvPicPr>
          <p:nvPr>
            <p:ph type="pic" idx="1"/>
          </p:nvPr>
        </p:nvPicPr>
        <p:blipFill>
          <a:blip r:embed="rId2">
            <a:extLst>
              <a:ext uri="{28A0092B-C50C-407E-A947-70E740481C1C}">
                <a14:useLocalDpi xmlns:a14="http://schemas.microsoft.com/office/drawing/2010/main" val="0"/>
              </a:ext>
            </a:extLst>
          </a:blip>
          <a:srcRect l="3933" r="3933"/>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MyFiles\Ross Shep Reunion\RSCHS Photos\Img00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314" y="836712"/>
            <a:ext cx="3559706" cy="199773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440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yFiles\Ross Shep Reunion\RSCHS Photos\Img0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6991103" cy="3923457"/>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87624" y="5517232"/>
            <a:ext cx="7024744" cy="782960"/>
          </a:xfrm>
        </p:spPr>
        <p:txBody>
          <a:bodyPr>
            <a:normAutofit/>
          </a:bodyPr>
          <a:lstStyle/>
          <a:p>
            <a:pPr algn="ctr"/>
            <a:r>
              <a:rPr lang="en-CA" sz="1800" dirty="0"/>
              <a:t>Cathy Hole, Brenda Crooks, David Greer</a:t>
            </a:r>
          </a:p>
        </p:txBody>
      </p:sp>
    </p:spTree>
    <p:extLst>
      <p:ext uri="{BB962C8B-B14F-4D97-AF65-F5344CB8AC3E}">
        <p14:creationId xmlns:p14="http://schemas.microsoft.com/office/powerpoint/2010/main" val="22213439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MyFiles\Ross Shep Reunion\RSCHS Photos\Img00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2" y="1484784"/>
            <a:ext cx="6991103" cy="3923457"/>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3608" y="5157192"/>
            <a:ext cx="7024744" cy="1143000"/>
          </a:xfrm>
        </p:spPr>
        <p:txBody>
          <a:bodyPr>
            <a:normAutofit/>
          </a:bodyPr>
          <a:lstStyle/>
          <a:p>
            <a:pPr algn="ctr"/>
            <a:r>
              <a:rPr lang="en-CA" sz="1800" dirty="0"/>
              <a:t>Diane Stockwell, Darcey-Lynn </a:t>
            </a:r>
            <a:r>
              <a:rPr lang="en-CA" sz="1800" dirty="0" err="1"/>
              <a:t>Petruk</a:t>
            </a:r>
            <a:r>
              <a:rPr lang="en-CA" sz="1800" dirty="0"/>
              <a:t>, Sheri Caithness</a:t>
            </a:r>
          </a:p>
        </p:txBody>
      </p:sp>
    </p:spTree>
    <p:extLst>
      <p:ext uri="{BB962C8B-B14F-4D97-AF65-F5344CB8AC3E}">
        <p14:creationId xmlns:p14="http://schemas.microsoft.com/office/powerpoint/2010/main" val="42349550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949280"/>
            <a:ext cx="7024744" cy="494928"/>
          </a:xfrm>
        </p:spPr>
        <p:txBody>
          <a:bodyPr>
            <a:normAutofit/>
          </a:bodyPr>
          <a:lstStyle/>
          <a:p>
            <a:pPr algn="ctr"/>
            <a:r>
              <a:rPr lang="en-CA" sz="1800" dirty="0"/>
              <a:t>Jeff  </a:t>
            </a:r>
            <a:r>
              <a:rPr lang="en-CA" sz="1800" dirty="0" err="1"/>
              <a:t>Homynyk</a:t>
            </a:r>
            <a:r>
              <a:rPr lang="en-CA" sz="1800" dirty="0"/>
              <a:t> &amp; Lori with Al &amp; Brenda Brebner</a:t>
            </a:r>
          </a:p>
        </p:txBody>
      </p:sp>
      <p:pic>
        <p:nvPicPr>
          <p:cNvPr id="3" name="Picture 4" descr="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764704"/>
            <a:ext cx="7435552" cy="495703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270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733256"/>
            <a:ext cx="7024744" cy="469856"/>
          </a:xfrm>
        </p:spPr>
        <p:txBody>
          <a:bodyPr>
            <a:normAutofit/>
          </a:bodyPr>
          <a:lstStyle/>
          <a:p>
            <a:pPr algn="ctr"/>
            <a:r>
              <a:rPr lang="en-CA" sz="1800" dirty="0"/>
              <a:t>Deb Swenson with Jim Thomson’s wife</a:t>
            </a:r>
          </a:p>
        </p:txBody>
      </p:sp>
      <p:pic>
        <p:nvPicPr>
          <p:cNvPr id="3" name="Picture 5" descr="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7363544" cy="49090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30162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5805264"/>
            <a:ext cx="7024744" cy="541864"/>
          </a:xfrm>
        </p:spPr>
        <p:txBody>
          <a:bodyPr>
            <a:normAutofit/>
          </a:bodyPr>
          <a:lstStyle/>
          <a:p>
            <a:pPr algn="ctr"/>
            <a:r>
              <a:rPr lang="en-CA" sz="1800" dirty="0">
                <a:solidFill>
                  <a:schemeClr val="bg2">
                    <a:lumMod val="25000"/>
                  </a:schemeClr>
                </a:solidFill>
              </a:rPr>
              <a:t>Lauri Runyon and Kelly Runyon</a:t>
            </a:r>
          </a:p>
        </p:txBody>
      </p:sp>
      <p:pic>
        <p:nvPicPr>
          <p:cNvPr id="3" name="Picture 1" descr="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64704"/>
            <a:ext cx="7577472" cy="505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4827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811" y="908720"/>
            <a:ext cx="7024744" cy="469856"/>
          </a:xfrm>
        </p:spPr>
        <p:txBody>
          <a:bodyPr>
            <a:normAutofit/>
          </a:bodyPr>
          <a:lstStyle/>
          <a:p>
            <a:pPr algn="ctr"/>
            <a:r>
              <a:rPr lang="en-CA" sz="1800" dirty="0">
                <a:solidFill>
                  <a:schemeClr val="bg2">
                    <a:lumMod val="25000"/>
                  </a:schemeClr>
                </a:solidFill>
              </a:rPr>
              <a:t>Kelly Runyon, Jim Thomson, Deb Swenson</a:t>
            </a:r>
          </a:p>
        </p:txBody>
      </p:sp>
      <p:pic>
        <p:nvPicPr>
          <p:cNvPr id="3" name="Picture 3" descr="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7219528" cy="481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0818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apitalmodernedmonton.com/wp-content/uploads/2011/11/rossshe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7223731" cy="3250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37413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992" y="692696"/>
            <a:ext cx="7024744" cy="529128"/>
          </a:xfrm>
        </p:spPr>
        <p:txBody>
          <a:bodyPr>
            <a:normAutofit/>
          </a:bodyPr>
          <a:lstStyle/>
          <a:p>
            <a:pPr algn="ctr"/>
            <a:r>
              <a:rPr lang="en-CA" sz="1800" dirty="0"/>
              <a:t>Lyle McIntyre, Glen Glasgow, Jim Thomson’s wife</a:t>
            </a:r>
          </a:p>
        </p:txBody>
      </p:sp>
      <p:pic>
        <p:nvPicPr>
          <p:cNvPr id="3" name="Picture 1" descr="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3"/>
            <a:ext cx="7363544" cy="49090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FBEAF4D8-616C-0195-D682-1097BBC1CB20}"/>
              </a:ext>
            </a:extLst>
          </p:cNvPr>
          <p:cNvSpPr/>
          <p:nvPr/>
        </p:nvSpPr>
        <p:spPr>
          <a:xfrm>
            <a:off x="1187624" y="1412776"/>
            <a:ext cx="2736304" cy="1368152"/>
          </a:xfrm>
          <a:prstGeom prst="wedgeEllipseCallout">
            <a:avLst>
              <a:gd name="adj1" fmla="val 59793"/>
              <a:gd name="adj2" fmla="val 744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Lyle that’s a table not a piano</a:t>
            </a:r>
          </a:p>
        </p:txBody>
      </p:sp>
    </p:spTree>
    <p:extLst>
      <p:ext uri="{BB962C8B-B14F-4D97-AF65-F5344CB8AC3E}">
        <p14:creationId xmlns:p14="http://schemas.microsoft.com/office/powerpoint/2010/main" val="27580439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479" y="836712"/>
            <a:ext cx="7024744" cy="457120"/>
          </a:xfrm>
        </p:spPr>
        <p:txBody>
          <a:bodyPr>
            <a:normAutofit/>
          </a:bodyPr>
          <a:lstStyle/>
          <a:p>
            <a:pPr algn="ctr"/>
            <a:r>
              <a:rPr lang="en-CA" sz="1800" dirty="0"/>
              <a:t>Barb </a:t>
            </a:r>
            <a:r>
              <a:rPr lang="en-CA" sz="1800" dirty="0" err="1"/>
              <a:t>Matei</a:t>
            </a:r>
            <a:r>
              <a:rPr lang="en-CA" sz="1800" dirty="0"/>
              <a:t> and Darryl Vincent</a:t>
            </a:r>
          </a:p>
        </p:txBody>
      </p:sp>
      <p:pic>
        <p:nvPicPr>
          <p:cNvPr id="3" name="Picture 3" descr="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40143"/>
            <a:ext cx="7219528" cy="481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04967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764704"/>
            <a:ext cx="7024744" cy="457120"/>
          </a:xfrm>
        </p:spPr>
        <p:txBody>
          <a:bodyPr>
            <a:normAutofit fontScale="90000"/>
          </a:bodyPr>
          <a:lstStyle/>
          <a:p>
            <a:pPr algn="ctr"/>
            <a:r>
              <a:rPr lang="en-CA" sz="1800" dirty="0">
                <a:solidFill>
                  <a:schemeClr val="bg2">
                    <a:lumMod val="25000"/>
                  </a:schemeClr>
                </a:solidFill>
              </a:rPr>
              <a:t>Nancy Hulbert, Glenn </a:t>
            </a:r>
            <a:r>
              <a:rPr lang="en-CA" sz="1800" dirty="0" err="1">
                <a:solidFill>
                  <a:schemeClr val="bg2">
                    <a:lumMod val="25000"/>
                  </a:schemeClr>
                </a:solidFill>
              </a:rPr>
              <a:t>Rollans</a:t>
            </a:r>
            <a:r>
              <a:rPr lang="en-CA" sz="1800" dirty="0">
                <a:solidFill>
                  <a:schemeClr val="bg2">
                    <a:lumMod val="25000"/>
                  </a:schemeClr>
                </a:solidFill>
              </a:rPr>
              <a:t>, Cathy Peter, David Greer, Cathy Hole</a:t>
            </a:r>
          </a:p>
        </p:txBody>
      </p:sp>
      <p:pic>
        <p:nvPicPr>
          <p:cNvPr id="3" name="Picture 1" descr="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7651576" cy="51010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6535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658" y="819310"/>
            <a:ext cx="7024744" cy="457120"/>
          </a:xfrm>
        </p:spPr>
        <p:txBody>
          <a:bodyPr>
            <a:normAutofit/>
          </a:bodyPr>
          <a:lstStyle/>
          <a:p>
            <a:pPr algn="ctr"/>
            <a:r>
              <a:rPr lang="en-CA" sz="1800" dirty="0"/>
              <a:t>Jeff </a:t>
            </a:r>
            <a:r>
              <a:rPr lang="en-CA" sz="1800" dirty="0" err="1"/>
              <a:t>Homynyk</a:t>
            </a:r>
            <a:r>
              <a:rPr lang="en-CA" sz="1800" dirty="0"/>
              <a:t>, David Greer, Jim Thomson</a:t>
            </a:r>
          </a:p>
        </p:txBody>
      </p:sp>
      <p:pic>
        <p:nvPicPr>
          <p:cNvPr id="3" name="Picture 3" descr="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3658" y="1298592"/>
            <a:ext cx="7579568" cy="505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6027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6021288"/>
            <a:ext cx="7024744" cy="385112"/>
          </a:xfrm>
        </p:spPr>
        <p:txBody>
          <a:bodyPr>
            <a:normAutofit/>
          </a:bodyPr>
          <a:lstStyle/>
          <a:p>
            <a:pPr algn="ctr"/>
            <a:r>
              <a:rPr lang="en-CA" sz="1800" dirty="0"/>
              <a:t>Cathy Peter, Nancy Hulbert, Jennifer Burns, Arlene Aaron</a:t>
            </a:r>
          </a:p>
        </p:txBody>
      </p:sp>
      <p:pic>
        <p:nvPicPr>
          <p:cNvPr id="3" name="Picture 1" descr="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80728"/>
            <a:ext cx="7219528" cy="481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2018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992" y="739632"/>
            <a:ext cx="7024744" cy="745152"/>
          </a:xfrm>
        </p:spPr>
        <p:txBody>
          <a:bodyPr>
            <a:normAutofit/>
          </a:bodyPr>
          <a:lstStyle/>
          <a:p>
            <a:pPr algn="ctr"/>
            <a:r>
              <a:rPr lang="en-CA" sz="1800" dirty="0">
                <a:solidFill>
                  <a:schemeClr val="bg2">
                    <a:lumMod val="25000"/>
                  </a:schemeClr>
                </a:solidFill>
              </a:rPr>
              <a:t>Cathy Peter, Jennifer Burns, Darcey-Lynn </a:t>
            </a:r>
            <a:r>
              <a:rPr lang="en-CA" sz="1800" dirty="0" err="1">
                <a:solidFill>
                  <a:schemeClr val="bg2">
                    <a:lumMod val="25000"/>
                  </a:schemeClr>
                </a:solidFill>
              </a:rPr>
              <a:t>Petruk</a:t>
            </a:r>
            <a:r>
              <a:rPr lang="en-CA" sz="1800" dirty="0">
                <a:solidFill>
                  <a:schemeClr val="bg2">
                    <a:lumMod val="25000"/>
                  </a:schemeClr>
                </a:solidFill>
              </a:rPr>
              <a:t>, Joanne </a:t>
            </a:r>
            <a:r>
              <a:rPr lang="en-CA" sz="1800" dirty="0" err="1">
                <a:solidFill>
                  <a:schemeClr val="bg2">
                    <a:lumMod val="25000"/>
                  </a:schemeClr>
                </a:solidFill>
              </a:rPr>
              <a:t>Olstad</a:t>
            </a:r>
            <a:r>
              <a:rPr lang="en-CA" sz="1800" dirty="0">
                <a:solidFill>
                  <a:schemeClr val="bg2">
                    <a:lumMod val="25000"/>
                  </a:schemeClr>
                </a:solidFill>
              </a:rPr>
              <a:t>, Guy Huntington, Bev </a:t>
            </a:r>
            <a:r>
              <a:rPr lang="en-CA" sz="1800" dirty="0" err="1">
                <a:solidFill>
                  <a:schemeClr val="bg2">
                    <a:lumMod val="25000"/>
                  </a:schemeClr>
                </a:solidFill>
              </a:rPr>
              <a:t>Hawreliak</a:t>
            </a:r>
            <a:r>
              <a:rPr lang="en-CA" sz="1800" dirty="0">
                <a:solidFill>
                  <a:schemeClr val="bg2">
                    <a:lumMod val="25000"/>
                  </a:schemeClr>
                </a:solidFill>
              </a:rPr>
              <a:t>, Marion </a:t>
            </a:r>
            <a:r>
              <a:rPr lang="en-CA" sz="1800" dirty="0" err="1">
                <a:solidFill>
                  <a:schemeClr val="bg2">
                    <a:lumMod val="25000"/>
                  </a:schemeClr>
                </a:solidFill>
              </a:rPr>
              <a:t>MacMillian</a:t>
            </a:r>
            <a:endParaRPr lang="en-CA" sz="1800" dirty="0">
              <a:solidFill>
                <a:schemeClr val="bg2">
                  <a:lumMod val="25000"/>
                </a:schemeClr>
              </a:solidFill>
            </a:endParaRPr>
          </a:p>
        </p:txBody>
      </p:sp>
      <p:pic>
        <p:nvPicPr>
          <p:cNvPr id="3" name="Picture 3" descr="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7363544" cy="490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73355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764704"/>
            <a:ext cx="7024744" cy="601136"/>
          </a:xfrm>
        </p:spPr>
        <p:txBody>
          <a:bodyPr>
            <a:normAutofit fontScale="90000"/>
          </a:bodyPr>
          <a:lstStyle/>
          <a:p>
            <a:pPr algn="ctr"/>
            <a:r>
              <a:rPr lang="en-CA" sz="1800" dirty="0"/>
              <a:t>Jennifer &amp; Barry  Burns, Nancy Hulbert, Gordon Maddison, Terry Maddison &amp; his wife, Cathy Peter, Arlene Aaron</a:t>
            </a:r>
          </a:p>
        </p:txBody>
      </p:sp>
      <p:pic>
        <p:nvPicPr>
          <p:cNvPr id="3" name="Picture 3" descr="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11903"/>
            <a:ext cx="7003504" cy="466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60320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836712"/>
            <a:ext cx="7024744" cy="529128"/>
          </a:xfrm>
        </p:spPr>
        <p:txBody>
          <a:bodyPr>
            <a:normAutofit/>
          </a:bodyPr>
          <a:lstStyle/>
          <a:p>
            <a:pPr algn="ctr"/>
            <a:r>
              <a:rPr lang="en-CA" sz="1800" dirty="0"/>
              <a:t>Diane Stockwell, Brenda Crooks, Susan Guild, Cathy Hole</a:t>
            </a:r>
          </a:p>
        </p:txBody>
      </p:sp>
      <p:pic>
        <p:nvPicPr>
          <p:cNvPr id="3" name="Picture 3" descr="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87376"/>
            <a:ext cx="7291536" cy="486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1302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57120"/>
          </a:xfrm>
        </p:spPr>
        <p:txBody>
          <a:bodyPr>
            <a:normAutofit/>
          </a:bodyPr>
          <a:lstStyle/>
          <a:p>
            <a:pPr algn="ctr"/>
            <a:r>
              <a:rPr lang="en-CA" sz="1800" dirty="0"/>
              <a:t>Guy Huntington &amp; Barb </a:t>
            </a:r>
            <a:r>
              <a:rPr lang="en-CA" sz="1800" dirty="0" err="1"/>
              <a:t>Matei</a:t>
            </a:r>
            <a:endParaRPr lang="en-CA" sz="1800" dirty="0"/>
          </a:p>
        </p:txBody>
      </p:sp>
      <p:pic>
        <p:nvPicPr>
          <p:cNvPr id="3" name="Picture 1" descr="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37889"/>
            <a:ext cx="7075512" cy="471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5273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764704"/>
            <a:ext cx="7024744" cy="529128"/>
          </a:xfrm>
        </p:spPr>
        <p:txBody>
          <a:bodyPr>
            <a:normAutofit/>
          </a:bodyPr>
          <a:lstStyle/>
          <a:p>
            <a:pPr algn="ctr"/>
            <a:r>
              <a:rPr lang="en-CA" sz="1800" dirty="0"/>
              <a:t>Paul </a:t>
            </a:r>
            <a:r>
              <a:rPr lang="en-CA" sz="1800" dirty="0" err="1"/>
              <a:t>Bertles</a:t>
            </a:r>
            <a:r>
              <a:rPr lang="en-CA" sz="1800" dirty="0"/>
              <a:t>, Kerry Byford, Dave Berry</a:t>
            </a:r>
          </a:p>
        </p:txBody>
      </p:sp>
      <p:pic>
        <p:nvPicPr>
          <p:cNvPr id="3" name="Picture 3" descr="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7435552" cy="495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8127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tatic.panoramio.com/photos/large/63889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7115175"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5781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385112"/>
          </a:xfrm>
        </p:spPr>
        <p:txBody>
          <a:bodyPr>
            <a:normAutofit/>
          </a:bodyPr>
          <a:lstStyle/>
          <a:p>
            <a:pPr algn="ctr"/>
            <a:r>
              <a:rPr lang="en-CA" sz="1800" dirty="0"/>
              <a:t>Bambi </a:t>
            </a:r>
            <a:r>
              <a:rPr lang="en-CA" sz="1800" dirty="0" err="1"/>
              <a:t>Delbarre</a:t>
            </a:r>
            <a:r>
              <a:rPr lang="en-CA" sz="1800" dirty="0"/>
              <a:t> and Leslie Ellis</a:t>
            </a:r>
          </a:p>
        </p:txBody>
      </p:sp>
      <p:pic>
        <p:nvPicPr>
          <p:cNvPr id="3" name="Picture 1" descr="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19150"/>
            <a:ext cx="6931496" cy="462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92103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940069"/>
            <a:ext cx="7024744" cy="601136"/>
          </a:xfrm>
        </p:spPr>
        <p:txBody>
          <a:bodyPr>
            <a:normAutofit/>
          </a:bodyPr>
          <a:lstStyle/>
          <a:p>
            <a:pPr algn="ctr"/>
            <a:r>
              <a:rPr lang="en-CA" sz="1800" dirty="0"/>
              <a:t>Paula </a:t>
            </a:r>
            <a:r>
              <a:rPr lang="en-CA" sz="1800" dirty="0" err="1"/>
              <a:t>Weisbeck</a:t>
            </a:r>
            <a:r>
              <a:rPr lang="en-CA" sz="1800" dirty="0"/>
              <a:t>, Amigo, Deb Swenson</a:t>
            </a:r>
          </a:p>
        </p:txBody>
      </p:sp>
      <p:pic>
        <p:nvPicPr>
          <p:cNvPr id="3" name="Picture 3" descr="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76382"/>
            <a:ext cx="7056784" cy="470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783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992" y="836712"/>
            <a:ext cx="7024744" cy="457120"/>
          </a:xfrm>
        </p:spPr>
        <p:txBody>
          <a:bodyPr>
            <a:normAutofit/>
          </a:bodyPr>
          <a:lstStyle/>
          <a:p>
            <a:pPr algn="ctr"/>
            <a:r>
              <a:rPr lang="en-CA" sz="1800" dirty="0"/>
              <a:t>Susan Guild and Travis Coulter</a:t>
            </a:r>
          </a:p>
        </p:txBody>
      </p:sp>
      <p:pic>
        <p:nvPicPr>
          <p:cNvPr id="3" name="Picture 1" descr="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56792"/>
            <a:ext cx="7363544" cy="490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3364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384" y="692696"/>
            <a:ext cx="7024744" cy="457120"/>
          </a:xfrm>
        </p:spPr>
        <p:txBody>
          <a:bodyPr>
            <a:normAutofit/>
          </a:bodyPr>
          <a:lstStyle/>
          <a:p>
            <a:pPr algn="ctr"/>
            <a:r>
              <a:rPr lang="en-CA" sz="1800" dirty="0"/>
              <a:t>Guy Matheson &amp; Jim Travis</a:t>
            </a:r>
          </a:p>
        </p:txBody>
      </p:sp>
      <p:pic>
        <p:nvPicPr>
          <p:cNvPr id="3" name="Picture 3" descr="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73275"/>
            <a:ext cx="7507560" cy="500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3021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57120"/>
          </a:xfrm>
        </p:spPr>
        <p:txBody>
          <a:bodyPr>
            <a:normAutofit/>
          </a:bodyPr>
          <a:lstStyle/>
          <a:p>
            <a:pPr algn="ctr"/>
            <a:r>
              <a:rPr lang="en-CA" sz="1800" dirty="0"/>
              <a:t>Jim Thomson &amp; Ralph Godfrey</a:t>
            </a:r>
          </a:p>
        </p:txBody>
      </p:sp>
      <p:pic>
        <p:nvPicPr>
          <p:cNvPr id="3" name="Picture 3" descr="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56792"/>
            <a:ext cx="7363544" cy="490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50458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733256"/>
            <a:ext cx="7024744" cy="566936"/>
          </a:xfrm>
        </p:spPr>
        <p:txBody>
          <a:bodyPr>
            <a:normAutofit/>
          </a:bodyPr>
          <a:lstStyle/>
          <a:p>
            <a:pPr algn="ctr"/>
            <a:r>
              <a:rPr lang="en-CA" sz="1800" dirty="0"/>
              <a:t>Sid </a:t>
            </a:r>
            <a:r>
              <a:rPr lang="en-CA" sz="1800" dirty="0" err="1"/>
              <a:t>Edelmann</a:t>
            </a:r>
            <a:r>
              <a:rPr lang="en-CA" sz="1800" dirty="0"/>
              <a:t>, Rob Henderson, Travis Coulter</a:t>
            </a:r>
          </a:p>
        </p:txBody>
      </p:sp>
      <p:pic>
        <p:nvPicPr>
          <p:cNvPr id="3" name="Picture 1" descr="3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58815"/>
            <a:ext cx="7075512" cy="471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9814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805264"/>
            <a:ext cx="7024744" cy="494928"/>
          </a:xfrm>
        </p:spPr>
        <p:txBody>
          <a:bodyPr>
            <a:normAutofit/>
          </a:bodyPr>
          <a:lstStyle/>
          <a:p>
            <a:pPr algn="ctr"/>
            <a:r>
              <a:rPr lang="en-CA" sz="1800" dirty="0"/>
              <a:t>Barb </a:t>
            </a:r>
            <a:r>
              <a:rPr lang="en-CA" sz="1800" dirty="0" err="1"/>
              <a:t>Drever</a:t>
            </a:r>
            <a:r>
              <a:rPr lang="en-CA" sz="1800" dirty="0"/>
              <a:t>, Bambi </a:t>
            </a:r>
            <a:r>
              <a:rPr lang="en-CA" sz="1800" dirty="0" err="1"/>
              <a:t>Delbarre</a:t>
            </a:r>
            <a:r>
              <a:rPr lang="en-CA" sz="1800" dirty="0"/>
              <a:t>.  Shirley </a:t>
            </a:r>
            <a:r>
              <a:rPr lang="en-CA" sz="1800" dirty="0" err="1"/>
              <a:t>Kinash</a:t>
            </a:r>
            <a:r>
              <a:rPr lang="en-CA" sz="1800" dirty="0"/>
              <a:t> &amp; Dan </a:t>
            </a:r>
            <a:r>
              <a:rPr lang="en-CA" sz="1800" dirty="0" err="1"/>
              <a:t>Starko</a:t>
            </a:r>
            <a:r>
              <a:rPr lang="en-CA" sz="1800" dirty="0"/>
              <a:t> </a:t>
            </a:r>
          </a:p>
        </p:txBody>
      </p:sp>
      <p:pic>
        <p:nvPicPr>
          <p:cNvPr id="3" name="Picture 3" descr="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36712"/>
            <a:ext cx="7147520" cy="47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4528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57120"/>
          </a:xfrm>
        </p:spPr>
        <p:txBody>
          <a:bodyPr>
            <a:normAutofit fontScale="90000"/>
          </a:bodyPr>
          <a:lstStyle/>
          <a:p>
            <a:pPr algn="ctr"/>
            <a:r>
              <a:rPr lang="en-CA" sz="1800" dirty="0"/>
              <a:t>David Holm, Stephen </a:t>
            </a:r>
            <a:r>
              <a:rPr lang="en-CA" sz="1800" dirty="0" err="1"/>
              <a:t>Seto</a:t>
            </a:r>
            <a:r>
              <a:rPr lang="en-CA" sz="1800" dirty="0"/>
              <a:t>, Rob Henderson, Paul </a:t>
            </a:r>
            <a:r>
              <a:rPr lang="en-CA" sz="1800" dirty="0" err="1"/>
              <a:t>Bertles</a:t>
            </a:r>
            <a:r>
              <a:rPr lang="en-CA" sz="1800" dirty="0"/>
              <a:t>, Daryl Jackson, Lynda Taylor</a:t>
            </a:r>
          </a:p>
        </p:txBody>
      </p:sp>
      <p:pic>
        <p:nvPicPr>
          <p:cNvPr id="3" name="Picture 1" descr="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04632"/>
            <a:ext cx="7147520" cy="47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1548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57120"/>
          </a:xfrm>
        </p:spPr>
        <p:txBody>
          <a:bodyPr>
            <a:normAutofit/>
          </a:bodyPr>
          <a:lstStyle/>
          <a:p>
            <a:pPr algn="ctr"/>
            <a:r>
              <a:rPr lang="en-CA" sz="1800" dirty="0"/>
              <a:t>Jeff </a:t>
            </a:r>
            <a:r>
              <a:rPr lang="en-CA" sz="1800" dirty="0" err="1"/>
              <a:t>Homynyk</a:t>
            </a:r>
            <a:r>
              <a:rPr lang="en-CA" sz="1800" dirty="0"/>
              <a:t> and Debbie Albrecht</a:t>
            </a:r>
          </a:p>
        </p:txBody>
      </p:sp>
      <p:pic>
        <p:nvPicPr>
          <p:cNvPr id="3" name="Picture 4" descr="3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3385"/>
            <a:ext cx="7147520" cy="47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059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57120"/>
          </a:xfrm>
        </p:spPr>
        <p:txBody>
          <a:bodyPr>
            <a:normAutofit/>
          </a:bodyPr>
          <a:lstStyle/>
          <a:p>
            <a:pPr algn="ctr"/>
            <a:r>
              <a:rPr lang="en-CA" sz="1800" dirty="0"/>
              <a:t>Brenda Crooks &amp; Allan McLean</a:t>
            </a:r>
          </a:p>
        </p:txBody>
      </p:sp>
      <p:pic>
        <p:nvPicPr>
          <p:cNvPr id="3" name="Picture 1" descr="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13594"/>
            <a:ext cx="7075512" cy="471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63908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1124744"/>
            <a:ext cx="6552728" cy="4524315"/>
          </a:xfrm>
          <a:prstGeom prst="rect">
            <a:avLst/>
          </a:prstGeom>
        </p:spPr>
        <p:txBody>
          <a:bodyPr wrap="square">
            <a:spAutoFit/>
          </a:bodyPr>
          <a:lstStyle/>
          <a:p>
            <a:r>
              <a:rPr lang="en-CA" sz="2400" b="1" dirty="0">
                <a:solidFill>
                  <a:srgbClr val="002060"/>
                </a:solidFill>
              </a:rPr>
              <a:t>The official opening was held on October 22, 1958, but the 16-classroom wing on the west side was still to be completed. </a:t>
            </a:r>
          </a:p>
          <a:p>
            <a:endParaRPr lang="en-CA" sz="2400" b="1" dirty="0">
              <a:solidFill>
                <a:srgbClr val="002060"/>
              </a:solidFill>
            </a:endParaRPr>
          </a:p>
          <a:p>
            <a:r>
              <a:rPr lang="en-CA" sz="2400" b="1" dirty="0">
                <a:solidFill>
                  <a:srgbClr val="002060"/>
                </a:solidFill>
              </a:rPr>
              <a:t>In October 1967, a totem pole, carved by Charles </a:t>
            </a:r>
            <a:r>
              <a:rPr lang="en-CA" sz="2400" b="1" dirty="0" err="1">
                <a:solidFill>
                  <a:srgbClr val="002060"/>
                </a:solidFill>
              </a:rPr>
              <a:t>Dudoward</a:t>
            </a:r>
            <a:r>
              <a:rPr lang="en-CA" sz="2400" b="1" dirty="0">
                <a:solidFill>
                  <a:srgbClr val="002060"/>
                </a:solidFill>
              </a:rPr>
              <a:t> of Port Simpson, B.C., as a centennial project, was raised on the school grounds. </a:t>
            </a:r>
          </a:p>
          <a:p>
            <a:endParaRPr lang="en-CA" sz="2400" b="1" dirty="0">
              <a:solidFill>
                <a:srgbClr val="002060"/>
              </a:solidFill>
            </a:endParaRPr>
          </a:p>
          <a:p>
            <a:r>
              <a:rPr lang="en-CA" sz="2400" b="1" dirty="0" err="1">
                <a:solidFill>
                  <a:srgbClr val="002060"/>
                </a:solidFill>
              </a:rPr>
              <a:t>Dudoward</a:t>
            </a:r>
            <a:r>
              <a:rPr lang="en-CA" sz="2400" b="1" dirty="0">
                <a:solidFill>
                  <a:srgbClr val="002060"/>
                </a:solidFill>
              </a:rPr>
              <a:t>, last hereditary chief of the </a:t>
            </a:r>
            <a:r>
              <a:rPr lang="en-CA" sz="2400" b="1" dirty="0">
                <a:solidFill>
                  <a:srgbClr val="002060"/>
                </a:solidFill>
                <a:hlinkClick r:id="rId2"/>
              </a:rPr>
              <a:t>Tsimshian</a:t>
            </a:r>
            <a:r>
              <a:rPr lang="en-CA" sz="2400" b="1" dirty="0">
                <a:solidFill>
                  <a:srgbClr val="002060"/>
                </a:solidFill>
              </a:rPr>
              <a:t> did the carving in the gym of Ross Sheppard High School. </a:t>
            </a:r>
          </a:p>
        </p:txBody>
      </p:sp>
    </p:spTree>
    <p:extLst>
      <p:ext uri="{BB962C8B-B14F-4D97-AF65-F5344CB8AC3E}">
        <p14:creationId xmlns:p14="http://schemas.microsoft.com/office/powerpoint/2010/main" val="321519355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620688"/>
            <a:ext cx="7024744" cy="673144"/>
          </a:xfrm>
        </p:spPr>
        <p:txBody>
          <a:bodyPr>
            <a:normAutofit/>
          </a:bodyPr>
          <a:lstStyle/>
          <a:p>
            <a:pPr algn="ctr"/>
            <a:r>
              <a:rPr lang="en-CA" sz="1800" dirty="0"/>
              <a:t>Sheri Caithness &amp; </a:t>
            </a:r>
            <a:r>
              <a:rPr lang="en-CA" sz="1800" dirty="0" err="1"/>
              <a:t>Rozelle</a:t>
            </a:r>
            <a:r>
              <a:rPr lang="en-CA" sz="1800" dirty="0"/>
              <a:t> Morton</a:t>
            </a:r>
          </a:p>
        </p:txBody>
      </p:sp>
      <p:pic>
        <p:nvPicPr>
          <p:cNvPr id="3" name="Picture 3" descr="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507560" cy="500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peech Bubble: Oval 3">
            <a:extLst>
              <a:ext uri="{FF2B5EF4-FFF2-40B4-BE49-F238E27FC236}">
                <a16:creationId xmlns:a16="http://schemas.microsoft.com/office/drawing/2014/main" id="{4FD96512-3794-63C8-E242-94EF70C1ECA6}"/>
              </a:ext>
            </a:extLst>
          </p:cNvPr>
          <p:cNvSpPr/>
          <p:nvPr/>
        </p:nvSpPr>
        <p:spPr>
          <a:xfrm>
            <a:off x="3491880" y="1772816"/>
            <a:ext cx="1584176" cy="1123436"/>
          </a:xfrm>
          <a:prstGeom prst="wedgeEllipseCallout">
            <a:avLst>
              <a:gd name="adj1" fmla="val 63000"/>
              <a:gd name="adj2" fmla="val 648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And then on page 326…</a:t>
            </a:r>
          </a:p>
        </p:txBody>
      </p:sp>
    </p:spTree>
    <p:extLst>
      <p:ext uri="{BB962C8B-B14F-4D97-AF65-F5344CB8AC3E}">
        <p14:creationId xmlns:p14="http://schemas.microsoft.com/office/powerpoint/2010/main" val="245950979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692696"/>
            <a:ext cx="7024744" cy="529128"/>
          </a:xfrm>
        </p:spPr>
        <p:txBody>
          <a:bodyPr>
            <a:normAutofit/>
          </a:bodyPr>
          <a:lstStyle/>
          <a:p>
            <a:pPr algn="ctr"/>
            <a:r>
              <a:rPr lang="en-CA" sz="1800" dirty="0"/>
              <a:t>Linda </a:t>
            </a:r>
            <a:r>
              <a:rPr lang="en-CA" sz="1800" dirty="0" err="1"/>
              <a:t>Sjoberg</a:t>
            </a:r>
            <a:r>
              <a:rPr lang="en-CA" sz="1800" dirty="0"/>
              <a:t>, Bev </a:t>
            </a:r>
            <a:r>
              <a:rPr lang="en-CA" sz="1800" dirty="0" err="1"/>
              <a:t>Hawrelak</a:t>
            </a:r>
            <a:r>
              <a:rPr lang="en-CA" sz="1800" dirty="0"/>
              <a:t>, Carol </a:t>
            </a:r>
            <a:r>
              <a:rPr lang="en-CA" sz="1800" dirty="0" err="1"/>
              <a:t>MacQuisten</a:t>
            </a:r>
            <a:endParaRPr lang="en-CA" sz="1800" dirty="0"/>
          </a:p>
        </p:txBody>
      </p:sp>
      <p:pic>
        <p:nvPicPr>
          <p:cNvPr id="3" name="Picture 1" descr="3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8396"/>
            <a:ext cx="7507560" cy="500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8240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764704"/>
            <a:ext cx="7024744" cy="529128"/>
          </a:xfrm>
        </p:spPr>
        <p:txBody>
          <a:bodyPr>
            <a:normAutofit/>
          </a:bodyPr>
          <a:lstStyle/>
          <a:p>
            <a:pPr algn="ctr"/>
            <a:r>
              <a:rPr lang="en-CA" sz="1800" dirty="0"/>
              <a:t>Sheree </a:t>
            </a:r>
            <a:r>
              <a:rPr lang="en-CA" sz="1800" dirty="0" err="1"/>
              <a:t>Lickfold</a:t>
            </a:r>
            <a:r>
              <a:rPr lang="en-CA" sz="1800" dirty="0"/>
              <a:t>, Barb </a:t>
            </a:r>
            <a:r>
              <a:rPr lang="en-CA" sz="1800" dirty="0" err="1"/>
              <a:t>Matei</a:t>
            </a:r>
            <a:r>
              <a:rPr lang="en-CA" sz="1800" dirty="0"/>
              <a:t> with Lorna </a:t>
            </a:r>
            <a:r>
              <a:rPr lang="en-CA" sz="1800" dirty="0" err="1"/>
              <a:t>Rydman</a:t>
            </a:r>
            <a:endParaRPr lang="en-CA" sz="1800" dirty="0"/>
          </a:p>
        </p:txBody>
      </p:sp>
      <p:pic>
        <p:nvPicPr>
          <p:cNvPr id="3" name="Picture 3" descr="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7291536" cy="486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a:off x="6804248" y="1412776"/>
            <a:ext cx="45719" cy="122413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7059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764704"/>
            <a:ext cx="7024744" cy="457120"/>
          </a:xfrm>
        </p:spPr>
        <p:txBody>
          <a:bodyPr>
            <a:normAutofit/>
          </a:bodyPr>
          <a:lstStyle/>
          <a:p>
            <a:pPr algn="ctr"/>
            <a:r>
              <a:rPr lang="en-CA" sz="1800" dirty="0"/>
              <a:t>Lars Christensen, Travis Coulter, Dale Ward, Keith </a:t>
            </a:r>
            <a:r>
              <a:rPr lang="en-CA" sz="1800" dirty="0" err="1"/>
              <a:t>Jakobsen</a:t>
            </a:r>
            <a:endParaRPr lang="en-CA" sz="1800" dirty="0"/>
          </a:p>
        </p:txBody>
      </p:sp>
      <p:pic>
        <p:nvPicPr>
          <p:cNvPr id="3" name="Picture 1" descr="3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89779"/>
            <a:ext cx="7365702" cy="48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3255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57120"/>
          </a:xfrm>
        </p:spPr>
        <p:txBody>
          <a:bodyPr>
            <a:normAutofit/>
          </a:bodyPr>
          <a:lstStyle/>
          <a:p>
            <a:pPr algn="ctr"/>
            <a:r>
              <a:rPr lang="en-CA" sz="1800" dirty="0"/>
              <a:t>Pam Winters</a:t>
            </a:r>
          </a:p>
        </p:txBody>
      </p:sp>
      <p:pic>
        <p:nvPicPr>
          <p:cNvPr id="3" name="Picture 1" descr="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84784"/>
            <a:ext cx="6705947" cy="44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48049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4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7764" y="850729"/>
            <a:ext cx="3318520" cy="497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762790"/>
            <a:ext cx="3377146" cy="506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19672" y="6237312"/>
            <a:ext cx="5544616" cy="454928"/>
          </a:xfrm>
        </p:spPr>
        <p:txBody>
          <a:bodyPr>
            <a:normAutofit fontScale="90000"/>
          </a:bodyPr>
          <a:lstStyle/>
          <a:p>
            <a:pPr algn="ctr"/>
            <a:r>
              <a:rPr lang="en-CA" dirty="0">
                <a:solidFill>
                  <a:schemeClr val="bg1"/>
                </a:solidFill>
              </a:rPr>
              <a:t>Chris  &amp; Jeff </a:t>
            </a:r>
            <a:r>
              <a:rPr lang="en-CA" dirty="0" err="1">
                <a:solidFill>
                  <a:schemeClr val="bg1"/>
                </a:solidFill>
              </a:rPr>
              <a:t>Homynyk</a:t>
            </a:r>
            <a:endParaRPr lang="en-CA" dirty="0">
              <a:solidFill>
                <a:schemeClr val="bg1"/>
              </a:solidFill>
            </a:endParaRPr>
          </a:p>
        </p:txBody>
      </p:sp>
    </p:spTree>
    <p:extLst>
      <p:ext uri="{BB962C8B-B14F-4D97-AF65-F5344CB8AC3E}">
        <p14:creationId xmlns:p14="http://schemas.microsoft.com/office/powerpoint/2010/main" val="216008320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908720"/>
            <a:ext cx="7704856" cy="529128"/>
          </a:xfrm>
        </p:spPr>
        <p:txBody>
          <a:bodyPr>
            <a:normAutofit/>
          </a:bodyPr>
          <a:lstStyle/>
          <a:p>
            <a:pPr algn="ctr"/>
            <a:r>
              <a:rPr lang="en-CA" sz="1800" dirty="0"/>
              <a:t>Alec </a:t>
            </a:r>
            <a:r>
              <a:rPr lang="en-CA" sz="1800" dirty="0" err="1"/>
              <a:t>MacRae</a:t>
            </a:r>
            <a:r>
              <a:rPr lang="en-CA" sz="1800" dirty="0"/>
              <a:t> was the DJ…we danced to the music from our era</a:t>
            </a:r>
          </a:p>
        </p:txBody>
      </p:sp>
      <p:pic>
        <p:nvPicPr>
          <p:cNvPr id="3" name="Picture 3" descr="4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7401"/>
            <a:ext cx="6931496" cy="462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70528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MyFiles\Ross Shep Reunion\RSCHS Photos\Img00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1"/>
            <a:ext cx="7504340" cy="421148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39390" y="5517232"/>
            <a:ext cx="7024744" cy="673968"/>
          </a:xfrm>
        </p:spPr>
        <p:txBody>
          <a:bodyPr>
            <a:normAutofit/>
          </a:bodyPr>
          <a:lstStyle/>
          <a:p>
            <a:pPr algn="ctr"/>
            <a:r>
              <a:rPr lang="en-CA" sz="1800" dirty="0"/>
              <a:t>Chris and Gary Bradbury</a:t>
            </a:r>
          </a:p>
        </p:txBody>
      </p:sp>
    </p:spTree>
    <p:extLst>
      <p:ext uri="{BB962C8B-B14F-4D97-AF65-F5344CB8AC3E}">
        <p14:creationId xmlns:p14="http://schemas.microsoft.com/office/powerpoint/2010/main" val="5844162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MyFiles\Ross Shep Reunion\RSCHS Photos\Img00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7504340" cy="421148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71198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b="1" dirty="0"/>
              <a:t>Open House at RSCHS</a:t>
            </a:r>
          </a:p>
        </p:txBody>
      </p:sp>
      <p:sp>
        <p:nvSpPr>
          <p:cNvPr id="3" name="Subtitle 2"/>
          <p:cNvSpPr>
            <a:spLocks noGrp="1"/>
          </p:cNvSpPr>
          <p:nvPr>
            <p:ph type="subTitle" idx="1"/>
          </p:nvPr>
        </p:nvSpPr>
        <p:spPr/>
        <p:txBody>
          <a:bodyPr>
            <a:normAutofit/>
          </a:bodyPr>
          <a:lstStyle/>
          <a:p>
            <a:r>
              <a:rPr lang="en-CA" sz="2000" b="1" dirty="0"/>
              <a:t>25</a:t>
            </a:r>
            <a:r>
              <a:rPr lang="en-CA" sz="2000" b="1" baseline="30000" dirty="0"/>
              <a:t>th</a:t>
            </a:r>
            <a:r>
              <a:rPr lang="en-CA" sz="2000" b="1" dirty="0"/>
              <a:t> Year Reunion</a:t>
            </a:r>
          </a:p>
          <a:p>
            <a:r>
              <a:rPr lang="en-CA" sz="2000" b="1" dirty="0"/>
              <a:t>Sunday, October 8, 2000</a:t>
            </a:r>
          </a:p>
        </p:txBody>
      </p:sp>
      <p:pic>
        <p:nvPicPr>
          <p:cNvPr id="4" name="Picture 1" descr="rsch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916833"/>
            <a:ext cx="3987983" cy="265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0469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86650642"/>
              </p:ext>
            </p:extLst>
          </p:nvPr>
        </p:nvGraphicFramePr>
        <p:xfrm>
          <a:off x="1259632" y="1700808"/>
          <a:ext cx="6777036" cy="2103120"/>
        </p:xfrm>
        <a:graphic>
          <a:graphicData uri="http://schemas.openxmlformats.org/drawingml/2006/table">
            <a:tbl>
              <a:tblPr/>
              <a:tblGrid>
                <a:gridCol w="3388518">
                  <a:extLst>
                    <a:ext uri="{9D8B030D-6E8A-4147-A177-3AD203B41FA5}">
                      <a16:colId xmlns:a16="http://schemas.microsoft.com/office/drawing/2014/main" val="20000"/>
                    </a:ext>
                  </a:extLst>
                </a:gridCol>
                <a:gridCol w="3388518">
                  <a:extLst>
                    <a:ext uri="{9D8B030D-6E8A-4147-A177-3AD203B41FA5}">
                      <a16:colId xmlns:a16="http://schemas.microsoft.com/office/drawing/2014/main" val="20001"/>
                    </a:ext>
                  </a:extLst>
                </a:gridCol>
              </a:tblGrid>
              <a:tr h="365760">
                <a:tc>
                  <a:txBody>
                    <a:bodyPr/>
                    <a:lstStyle/>
                    <a:p>
                      <a:pPr algn="l"/>
                      <a:r>
                        <a:rPr lang="en-CA" sz="1800" b="0" dirty="0">
                          <a:effectLst/>
                        </a:rPr>
                        <a:t>Mascot</a:t>
                      </a:r>
                    </a:p>
                  </a:txBody>
                  <a:tcPr anchor="ctr">
                    <a:lnL>
                      <a:noFill/>
                    </a:lnL>
                    <a:lnR>
                      <a:noFill/>
                    </a:lnR>
                    <a:lnT>
                      <a:noFill/>
                    </a:lnT>
                    <a:lnB>
                      <a:noFill/>
                    </a:lnB>
                    <a:solidFill>
                      <a:srgbClr val="EFEFEF"/>
                    </a:solidFill>
                  </a:tcPr>
                </a:tc>
                <a:tc>
                  <a:txBody>
                    <a:bodyPr/>
                    <a:lstStyle/>
                    <a:p>
                      <a:r>
                        <a:rPr lang="en-CA" sz="1800" b="1" dirty="0">
                          <a:solidFill>
                            <a:schemeClr val="accent1">
                              <a:lumMod val="75000"/>
                            </a:schemeClr>
                          </a:solidFill>
                        </a:rPr>
                        <a:t>Earl Bird</a:t>
                      </a:r>
                    </a:p>
                  </a:txBody>
                  <a:tcPr anchor="ctr">
                    <a:lnL>
                      <a:noFill/>
                    </a:lnL>
                    <a:lnR>
                      <a:noFill/>
                    </a:lnR>
                    <a:lnT>
                      <a:noFill/>
                    </a:lnT>
                    <a:lnB>
                      <a:noFill/>
                    </a:lnB>
                  </a:tcPr>
                </a:tc>
                <a:extLst>
                  <a:ext uri="{0D108BD9-81ED-4DB2-BD59-A6C34878D82A}">
                    <a16:rowId xmlns:a16="http://schemas.microsoft.com/office/drawing/2014/main" val="10000"/>
                  </a:ext>
                </a:extLst>
              </a:tr>
              <a:tr h="365760">
                <a:tc>
                  <a:txBody>
                    <a:bodyPr/>
                    <a:lstStyle/>
                    <a:p>
                      <a:pPr algn="l"/>
                      <a:r>
                        <a:rPr lang="en-CA" sz="1800" b="0">
                          <a:effectLst/>
                        </a:rPr>
                        <a:t>Team name</a:t>
                      </a:r>
                    </a:p>
                  </a:txBody>
                  <a:tcPr anchor="ctr">
                    <a:lnL>
                      <a:noFill/>
                    </a:lnL>
                    <a:lnR>
                      <a:noFill/>
                    </a:lnR>
                    <a:lnT>
                      <a:noFill/>
                    </a:lnT>
                    <a:lnB>
                      <a:noFill/>
                    </a:lnB>
                    <a:solidFill>
                      <a:srgbClr val="EFEFEF"/>
                    </a:solidFill>
                  </a:tcPr>
                </a:tc>
                <a:tc>
                  <a:txBody>
                    <a:bodyPr/>
                    <a:lstStyle/>
                    <a:p>
                      <a:r>
                        <a:rPr lang="en-CA" sz="1800" b="1" dirty="0">
                          <a:solidFill>
                            <a:schemeClr val="accent1">
                              <a:lumMod val="75000"/>
                            </a:schemeClr>
                          </a:solidFill>
                        </a:rPr>
                        <a:t>Thunderbirds/T-Birds</a:t>
                      </a:r>
                    </a:p>
                  </a:txBody>
                  <a:tcPr anchor="ctr">
                    <a:lnL>
                      <a:noFill/>
                    </a:lnL>
                    <a:lnR>
                      <a:noFill/>
                    </a:lnR>
                    <a:lnT>
                      <a:noFill/>
                    </a:lnT>
                    <a:lnB>
                      <a:noFill/>
                    </a:lnB>
                  </a:tcPr>
                </a:tc>
                <a:extLst>
                  <a:ext uri="{0D108BD9-81ED-4DB2-BD59-A6C34878D82A}">
                    <a16:rowId xmlns:a16="http://schemas.microsoft.com/office/drawing/2014/main" val="10001"/>
                  </a:ext>
                </a:extLst>
              </a:tr>
              <a:tr h="640080">
                <a:tc>
                  <a:txBody>
                    <a:bodyPr/>
                    <a:lstStyle/>
                    <a:p>
                      <a:pPr algn="l"/>
                      <a:r>
                        <a:rPr lang="en-CA" sz="1800" b="0">
                          <a:effectLst/>
                        </a:rPr>
                        <a:t>Colours</a:t>
                      </a:r>
                    </a:p>
                  </a:txBody>
                  <a:tcPr anchor="ctr">
                    <a:lnL>
                      <a:noFill/>
                    </a:lnL>
                    <a:lnR>
                      <a:noFill/>
                    </a:lnR>
                    <a:lnT>
                      <a:noFill/>
                    </a:lnT>
                    <a:lnB>
                      <a:noFill/>
                    </a:lnB>
                    <a:solidFill>
                      <a:srgbClr val="EFEFEF"/>
                    </a:solidFill>
                  </a:tcPr>
                </a:tc>
                <a:tc>
                  <a:txBody>
                    <a:bodyPr/>
                    <a:lstStyle/>
                    <a:p>
                      <a:r>
                        <a:rPr lang="en-CA" sz="1800" b="1" dirty="0">
                          <a:solidFill>
                            <a:schemeClr val="accent1">
                              <a:lumMod val="75000"/>
                            </a:schemeClr>
                          </a:solidFill>
                        </a:rPr>
                        <a:t>Navy Blue, Columbia Blue, and White </a:t>
                      </a:r>
                      <a:r>
                        <a:rPr lang="en-CA" sz="1800" b="1" dirty="0">
                          <a:solidFill>
                            <a:schemeClr val="accent1">
                              <a:lumMod val="75000"/>
                            </a:schemeClr>
                          </a:solidFill>
                          <a:effectLst/>
                        </a:rPr>
                        <a:t>            </a:t>
                      </a:r>
                      <a:endParaRPr lang="en-CA" sz="1800" b="1" dirty="0">
                        <a:solidFill>
                          <a:schemeClr val="accent1">
                            <a:lumMod val="75000"/>
                          </a:schemeClr>
                        </a:solidFill>
                      </a:endParaRPr>
                    </a:p>
                  </a:txBody>
                  <a:tcPr anchor="ctr">
                    <a:lnL>
                      <a:noFill/>
                    </a:lnL>
                    <a:lnR>
                      <a:noFill/>
                    </a:lnR>
                    <a:lnT>
                      <a:noFill/>
                    </a:lnT>
                    <a:lnB>
                      <a:noFill/>
                    </a:lnB>
                  </a:tcPr>
                </a:tc>
                <a:extLst>
                  <a:ext uri="{0D108BD9-81ED-4DB2-BD59-A6C34878D82A}">
                    <a16:rowId xmlns:a16="http://schemas.microsoft.com/office/drawing/2014/main" val="10002"/>
                  </a:ext>
                </a:extLst>
              </a:tr>
              <a:tr h="365760">
                <a:tc>
                  <a:txBody>
                    <a:bodyPr/>
                    <a:lstStyle/>
                    <a:p>
                      <a:pPr algn="l"/>
                      <a:r>
                        <a:rPr lang="en-CA" sz="1800" b="0">
                          <a:effectLst/>
                        </a:rPr>
                        <a:t>Founded</a:t>
                      </a:r>
                    </a:p>
                  </a:txBody>
                  <a:tcPr anchor="ctr">
                    <a:lnL>
                      <a:noFill/>
                    </a:lnL>
                    <a:lnR>
                      <a:noFill/>
                    </a:lnR>
                    <a:lnT>
                      <a:noFill/>
                    </a:lnT>
                    <a:lnB>
                      <a:noFill/>
                    </a:lnB>
                    <a:solidFill>
                      <a:srgbClr val="EFEFEF"/>
                    </a:solidFill>
                  </a:tcPr>
                </a:tc>
                <a:tc>
                  <a:txBody>
                    <a:bodyPr/>
                    <a:lstStyle/>
                    <a:p>
                      <a:r>
                        <a:rPr lang="en-CA" sz="1800" b="1" dirty="0">
                          <a:solidFill>
                            <a:schemeClr val="accent1">
                              <a:lumMod val="75000"/>
                            </a:schemeClr>
                          </a:solidFill>
                        </a:rPr>
                        <a:t>1957</a:t>
                      </a:r>
                    </a:p>
                  </a:txBody>
                  <a:tcPr anchor="ctr">
                    <a:lnL>
                      <a:noFill/>
                    </a:lnL>
                    <a:lnR>
                      <a:noFill/>
                    </a:lnR>
                    <a:lnT>
                      <a:noFill/>
                    </a:lnT>
                    <a:lnB>
                      <a:noFill/>
                    </a:lnB>
                  </a:tcPr>
                </a:tc>
                <a:extLst>
                  <a:ext uri="{0D108BD9-81ED-4DB2-BD59-A6C34878D82A}">
                    <a16:rowId xmlns:a16="http://schemas.microsoft.com/office/drawing/2014/main" val="10003"/>
                  </a:ext>
                </a:extLst>
              </a:tr>
              <a:tr h="365760">
                <a:tc>
                  <a:txBody>
                    <a:bodyPr/>
                    <a:lstStyle/>
                    <a:p>
                      <a:pPr algn="l"/>
                      <a:r>
                        <a:rPr lang="en-CA" sz="1800" b="0">
                          <a:effectLst/>
                        </a:rPr>
                        <a:t>Enrollment</a:t>
                      </a:r>
                    </a:p>
                  </a:txBody>
                  <a:tcPr anchor="ctr">
                    <a:lnL>
                      <a:noFill/>
                    </a:lnL>
                    <a:lnR>
                      <a:noFill/>
                    </a:lnR>
                    <a:lnT>
                      <a:noFill/>
                    </a:lnT>
                    <a:lnB>
                      <a:noFill/>
                    </a:lnB>
                    <a:solidFill>
                      <a:srgbClr val="EFEFEF"/>
                    </a:solidFill>
                  </a:tcPr>
                </a:tc>
                <a:tc>
                  <a:txBody>
                    <a:bodyPr/>
                    <a:lstStyle/>
                    <a:p>
                      <a:r>
                        <a:rPr lang="en-CA" sz="1800" b="1" dirty="0">
                          <a:solidFill>
                            <a:schemeClr val="accent1">
                              <a:lumMod val="75000"/>
                            </a:schemeClr>
                          </a:solidFill>
                        </a:rPr>
                        <a:t>~2500</a:t>
                      </a:r>
                    </a:p>
                  </a:txBody>
                  <a:tcPr anchor="ctr">
                    <a:lnL>
                      <a:noFill/>
                    </a:lnL>
                    <a:lnR>
                      <a:noFill/>
                    </a:lnR>
                    <a:lnT>
                      <a:noFill/>
                    </a:lnT>
                    <a:lnB>
                      <a:noFill/>
                    </a:lnB>
                  </a:tcPr>
                </a:tc>
                <a:extLst>
                  <a:ext uri="{0D108BD9-81ED-4DB2-BD59-A6C34878D82A}">
                    <a16:rowId xmlns:a16="http://schemas.microsoft.com/office/drawing/2014/main" val="10004"/>
                  </a:ext>
                </a:extLst>
              </a:tr>
            </a:tbl>
          </a:graphicData>
        </a:graphic>
      </p:graphicFrame>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509120"/>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2424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41275"/>
            <a:ext cx="7287344" cy="485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827584" y="692696"/>
            <a:ext cx="3816424" cy="4320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Greeting people </a:t>
            </a:r>
          </a:p>
        </p:txBody>
      </p:sp>
    </p:spTree>
    <p:extLst>
      <p:ext uri="{BB962C8B-B14F-4D97-AF65-F5344CB8AC3E}">
        <p14:creationId xmlns:p14="http://schemas.microsoft.com/office/powerpoint/2010/main" val="380786393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7579568" cy="505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1115616" y="5961764"/>
            <a:ext cx="7056784" cy="563579"/>
          </a:xfrm>
          <a:prstGeom prst="wedgeRoundRectCallout">
            <a:avLst>
              <a:gd name="adj1" fmla="val -20206"/>
              <a:gd name="adj2" fmla="val 441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Brenda Crooks, Bambi </a:t>
            </a:r>
            <a:r>
              <a:rPr lang="en-CA" dirty="0" err="1"/>
              <a:t>Delbarre</a:t>
            </a:r>
            <a:r>
              <a:rPr lang="en-CA" dirty="0"/>
              <a:t>, Sid </a:t>
            </a:r>
            <a:r>
              <a:rPr lang="en-CA" dirty="0" err="1"/>
              <a:t>Edelmann</a:t>
            </a:r>
            <a:r>
              <a:rPr lang="en-CA" dirty="0"/>
              <a:t>, Jack Stewart</a:t>
            </a:r>
          </a:p>
        </p:txBody>
      </p:sp>
    </p:spTree>
    <p:extLst>
      <p:ext uri="{BB962C8B-B14F-4D97-AF65-F5344CB8AC3E}">
        <p14:creationId xmlns:p14="http://schemas.microsoft.com/office/powerpoint/2010/main" val="30048018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yFiles\Ross Shep Reunion\RSCHS Photos\Img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171" y="2060848"/>
            <a:ext cx="7119412" cy="399546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64505" y="980728"/>
            <a:ext cx="7024744" cy="720080"/>
          </a:xfrm>
        </p:spPr>
        <p:txBody>
          <a:bodyPr>
            <a:noAutofit/>
          </a:bodyPr>
          <a:lstStyle/>
          <a:p>
            <a:pPr algn="ctr"/>
            <a:r>
              <a:rPr lang="en-CA" sz="2400" dirty="0"/>
              <a:t>Wandering the halls at RSCHS</a:t>
            </a:r>
            <a:br>
              <a:rPr lang="en-CA" sz="2400" dirty="0"/>
            </a:br>
            <a:r>
              <a:rPr lang="en-CA" sz="2400" dirty="0"/>
              <a:t>with family and friends</a:t>
            </a:r>
          </a:p>
        </p:txBody>
      </p:sp>
    </p:spTree>
    <p:extLst>
      <p:ext uri="{BB962C8B-B14F-4D97-AF65-F5344CB8AC3E}">
        <p14:creationId xmlns:p14="http://schemas.microsoft.com/office/powerpoint/2010/main" val="22578051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836712"/>
            <a:ext cx="7024744" cy="601136"/>
          </a:xfrm>
        </p:spPr>
        <p:txBody>
          <a:bodyPr>
            <a:normAutofit/>
          </a:bodyPr>
          <a:lstStyle/>
          <a:p>
            <a:pPr algn="ctr"/>
            <a:r>
              <a:rPr lang="en-CA" sz="1800" dirty="0"/>
              <a:t>Darryl Jackson, David Holm</a:t>
            </a:r>
          </a:p>
        </p:txBody>
      </p:sp>
      <p:pic>
        <p:nvPicPr>
          <p:cNvPr id="3" name="Picture 3" descr="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3386"/>
            <a:ext cx="7147520" cy="47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7590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John &amp; Ben </a:t>
            </a:r>
            <a:r>
              <a:rPr lang="en-CA" dirty="0" err="1"/>
              <a:t>Huckell</a:t>
            </a:r>
            <a:endParaRPr lang="en-CA" dirty="0"/>
          </a:p>
        </p:txBody>
      </p:sp>
      <p:pic>
        <p:nvPicPr>
          <p:cNvPr id="5" name="Picture 5" descr="11.jpg"/>
          <p:cNvPicPr>
            <a:picLocks noGrp="1" noChangeAspect="1"/>
          </p:cNvPicPr>
          <p:nvPr>
            <p:ph type="pic" idx="1"/>
          </p:nvPr>
        </p:nvPicPr>
        <p:blipFill>
          <a:blip r:embed="rId2">
            <a:extLst>
              <a:ext uri="{28A0092B-C50C-407E-A947-70E740481C1C}">
                <a14:useLocalDpi xmlns:a14="http://schemas.microsoft.com/office/drawing/2010/main" val="0"/>
              </a:ext>
            </a:extLst>
          </a:blip>
          <a:srcRect t="10384" b="10384"/>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0165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836712"/>
            <a:ext cx="7024744" cy="504056"/>
          </a:xfrm>
        </p:spPr>
        <p:txBody>
          <a:bodyPr>
            <a:normAutofit/>
          </a:bodyPr>
          <a:lstStyle/>
          <a:p>
            <a:pPr algn="ctr"/>
            <a:r>
              <a:rPr lang="en-CA" sz="1800" dirty="0"/>
              <a:t>Barb </a:t>
            </a:r>
            <a:r>
              <a:rPr lang="en-CA" sz="1800" dirty="0" err="1"/>
              <a:t>Matei</a:t>
            </a:r>
            <a:r>
              <a:rPr lang="en-CA" sz="1800" dirty="0"/>
              <a:t>, David </a:t>
            </a:r>
            <a:r>
              <a:rPr lang="en-CA" sz="1800" dirty="0" err="1"/>
              <a:t>Granthan</a:t>
            </a:r>
            <a:r>
              <a:rPr lang="en-CA" sz="1800" dirty="0"/>
              <a:t>, Nancy </a:t>
            </a:r>
            <a:r>
              <a:rPr lang="en-CA" sz="1800" dirty="0" err="1"/>
              <a:t>Hulburt</a:t>
            </a:r>
            <a:r>
              <a:rPr lang="en-CA" sz="1800" dirty="0"/>
              <a:t>, Sheree </a:t>
            </a:r>
            <a:r>
              <a:rPr lang="en-CA" sz="1800" dirty="0" err="1"/>
              <a:t>Lickfold</a:t>
            </a:r>
            <a:endParaRPr lang="en-CA" sz="1800" dirty="0"/>
          </a:p>
        </p:txBody>
      </p:sp>
      <p:pic>
        <p:nvPicPr>
          <p:cNvPr id="3" name="Picture 1" descr="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84784"/>
            <a:ext cx="7363544" cy="490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843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736441"/>
            <a:ext cx="7024744" cy="457120"/>
          </a:xfrm>
        </p:spPr>
        <p:txBody>
          <a:bodyPr>
            <a:normAutofit/>
          </a:bodyPr>
          <a:lstStyle/>
          <a:p>
            <a:pPr algn="ctr"/>
            <a:r>
              <a:rPr lang="en-CA" sz="1800" dirty="0"/>
              <a:t>Friends reminiscing – Carla, Nancy and Deb </a:t>
            </a:r>
          </a:p>
        </p:txBody>
      </p:sp>
      <p:pic>
        <p:nvPicPr>
          <p:cNvPr id="3" name="Picture 3" descr="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15723"/>
            <a:ext cx="7579568" cy="505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6216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Ruth </a:t>
            </a:r>
            <a:r>
              <a:rPr lang="en-CA" dirty="0" err="1"/>
              <a:t>Spady</a:t>
            </a:r>
            <a:r>
              <a:rPr lang="en-CA" dirty="0"/>
              <a:t>, </a:t>
            </a:r>
            <a:br>
              <a:rPr lang="en-CA" dirty="0"/>
            </a:br>
            <a:r>
              <a:rPr lang="en-CA" dirty="0"/>
              <a:t>Barb </a:t>
            </a:r>
            <a:r>
              <a:rPr lang="en-CA" dirty="0" err="1"/>
              <a:t>Matei</a:t>
            </a:r>
            <a:r>
              <a:rPr lang="en-CA" dirty="0"/>
              <a:t>, </a:t>
            </a:r>
            <a:br>
              <a:rPr lang="en-CA" dirty="0"/>
            </a:br>
            <a:r>
              <a:rPr lang="en-CA" dirty="0"/>
              <a:t>Sheree </a:t>
            </a:r>
            <a:r>
              <a:rPr lang="en-CA" dirty="0" err="1"/>
              <a:t>Lickfold</a:t>
            </a:r>
            <a:r>
              <a:rPr lang="en-CA" dirty="0"/>
              <a:t>, Pam Winters</a:t>
            </a:r>
          </a:p>
        </p:txBody>
      </p:sp>
      <p:pic>
        <p:nvPicPr>
          <p:cNvPr id="5" name="Picture 1" descr="12.jpg"/>
          <p:cNvPicPr>
            <a:picLocks noGrp="1" noChangeAspect="1"/>
          </p:cNvPicPr>
          <p:nvPr>
            <p:ph type="pic" idx="1"/>
          </p:nvPr>
        </p:nvPicPr>
        <p:blipFill>
          <a:blip r:embed="rId2">
            <a:extLst>
              <a:ext uri="{28A0092B-C50C-407E-A947-70E740481C1C}">
                <a14:useLocalDpi xmlns:a14="http://schemas.microsoft.com/office/drawing/2010/main" val="0"/>
              </a:ext>
            </a:extLst>
          </a:blip>
          <a:srcRect l="3933" r="3933"/>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9277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yFiles\Ross Shep Reunion\RSCHS Photos\Img0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7632649" cy="428349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3146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8720"/>
            <a:ext cx="7503368" cy="500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4246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4075" y="1196752"/>
            <a:ext cx="5670376" cy="4801314"/>
          </a:xfrm>
          <a:prstGeom prst="rect">
            <a:avLst/>
          </a:prstGeom>
        </p:spPr>
        <p:txBody>
          <a:bodyPr wrap="square">
            <a:spAutoFit/>
          </a:bodyPr>
          <a:lstStyle/>
          <a:p>
            <a:r>
              <a:rPr lang="en-CA" b="1" dirty="0">
                <a:solidFill>
                  <a:srgbClr val="002060"/>
                </a:solidFill>
              </a:rPr>
              <a:t>The school's namesake</a:t>
            </a:r>
          </a:p>
          <a:p>
            <a:r>
              <a:rPr lang="en-CA" dirty="0">
                <a:solidFill>
                  <a:srgbClr val="002060"/>
                </a:solidFill>
              </a:rPr>
              <a:t>Sheppard represented Canada in the 1924 Olympic Games in Paris, and competed in the hop, step and jump. Sheppard went on to become a teacher, principal and school administrator, and served as superintendent of the Edmonton Public School Board from 1940 to 1955. When he retired, the school board named its newest high school in his honour, constructed starting in 1956, and then added onto in 1958. </a:t>
            </a:r>
          </a:p>
          <a:p>
            <a:endParaRPr lang="en-CA" dirty="0">
              <a:solidFill>
                <a:srgbClr val="002060"/>
              </a:solidFill>
            </a:endParaRPr>
          </a:p>
          <a:p>
            <a:r>
              <a:rPr lang="en-CA" dirty="0">
                <a:solidFill>
                  <a:srgbClr val="002060"/>
                </a:solidFill>
              </a:rPr>
              <a:t>Sheppard devised the composite high school system, becoming the first superintendent in Canada to implement the concept. During his 15 years as Superintendent of Schools, the number of permanent public schools increased from 30 to 63. </a:t>
            </a:r>
          </a:p>
        </p:txBody>
      </p:sp>
      <p:pic>
        <p:nvPicPr>
          <p:cNvPr id="15362" name="Picture 2" descr="Photo of Ross Sheppard's sprint to the 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58" y="1772816"/>
            <a:ext cx="23050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516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12547"/>
            <a:ext cx="7585727" cy="475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1043608" y="620688"/>
            <a:ext cx="3384376" cy="504056"/>
          </a:xfrm>
          <a:prstGeom prst="wedgeRoundRectCallout">
            <a:avLst>
              <a:gd name="adj1" fmla="val -20833"/>
              <a:gd name="adj2" fmla="val 449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2</a:t>
            </a:r>
            <a:r>
              <a:rPr lang="en-CA" baseline="30000" dirty="0"/>
              <a:t>nd</a:t>
            </a:r>
            <a:r>
              <a:rPr lang="en-CA" dirty="0"/>
              <a:t> floor hallway</a:t>
            </a:r>
          </a:p>
        </p:txBody>
      </p:sp>
    </p:spTree>
    <p:extLst>
      <p:ext uri="{BB962C8B-B14F-4D97-AF65-F5344CB8AC3E}">
        <p14:creationId xmlns:p14="http://schemas.microsoft.com/office/powerpoint/2010/main" val="97697648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yFiles\Ross Shep Reunion\RSCHS Photos\Img0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590333"/>
            <a:ext cx="3077065" cy="548294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5" name="Picture 3" descr="D:\MyFiles\Ross Shep Reunion\RSCHS Photos\Img00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3763851"/>
            <a:ext cx="4320480" cy="242468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4" descr="D:\MyFiles\Ross Shep Reunion\RSCHS Photos\Img0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980728"/>
            <a:ext cx="4189318" cy="23510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7175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yFiles\Ross Shep Reunion\RSCHS Photos\Img0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96752"/>
            <a:ext cx="6991104" cy="392345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5039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836712"/>
            <a:ext cx="6808602" cy="455722"/>
          </a:xfrm>
        </p:spPr>
        <p:txBody>
          <a:bodyPr>
            <a:normAutofit/>
          </a:bodyPr>
          <a:lstStyle/>
          <a:p>
            <a:pPr algn="ctr"/>
            <a:r>
              <a:rPr lang="en-CA" sz="1800" dirty="0"/>
              <a:t>Chris </a:t>
            </a:r>
            <a:r>
              <a:rPr lang="en-CA" sz="1800" dirty="0" err="1"/>
              <a:t>Homynyk</a:t>
            </a:r>
            <a:r>
              <a:rPr lang="en-CA" sz="1800" dirty="0"/>
              <a:t> and Astrid </a:t>
            </a:r>
            <a:r>
              <a:rPr lang="en-CA" sz="1800" dirty="0" err="1"/>
              <a:t>Loff</a:t>
            </a:r>
            <a:endParaRPr lang="en-CA" sz="1800" dirty="0"/>
          </a:p>
        </p:txBody>
      </p:sp>
      <p:pic>
        <p:nvPicPr>
          <p:cNvPr id="3" name="Picture 1" descr="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83386"/>
            <a:ext cx="7147520" cy="47650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2816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992" y="1027664"/>
            <a:ext cx="7024744" cy="601136"/>
          </a:xfrm>
        </p:spPr>
        <p:txBody>
          <a:bodyPr>
            <a:normAutofit fontScale="90000"/>
          </a:bodyPr>
          <a:lstStyle/>
          <a:p>
            <a:pPr algn="ctr"/>
            <a:r>
              <a:rPr lang="en-CA" sz="1800" b="1" dirty="0"/>
              <a:t>The 2000 Reunion Organizing Committee</a:t>
            </a:r>
            <a:br>
              <a:rPr lang="en-CA" sz="1800" dirty="0"/>
            </a:br>
            <a:r>
              <a:rPr lang="en-CA" sz="1800" dirty="0"/>
              <a:t>Leslie Ellis, Brenda Crooks, Darcey-Lynn </a:t>
            </a:r>
            <a:r>
              <a:rPr lang="en-CA" sz="1800" dirty="0" err="1"/>
              <a:t>Petruk</a:t>
            </a:r>
            <a:r>
              <a:rPr lang="en-CA" sz="1800" dirty="0"/>
              <a:t>, David McKay, </a:t>
            </a:r>
            <a:br>
              <a:rPr lang="en-CA" sz="1800" dirty="0"/>
            </a:br>
            <a:r>
              <a:rPr lang="en-CA" sz="1800" dirty="0"/>
              <a:t>Chris </a:t>
            </a:r>
            <a:r>
              <a:rPr lang="en-CA" sz="1800" dirty="0" err="1"/>
              <a:t>Alloway</a:t>
            </a:r>
            <a:r>
              <a:rPr lang="en-CA" sz="1800" dirty="0"/>
              <a:t>, Dianne Stockwell</a:t>
            </a:r>
          </a:p>
        </p:txBody>
      </p:sp>
      <p:pic>
        <p:nvPicPr>
          <p:cNvPr id="3" name="Picture 3" descr="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7219528" cy="481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65853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930846"/>
            <a:ext cx="7024744" cy="648072"/>
          </a:xfrm>
        </p:spPr>
        <p:txBody>
          <a:bodyPr>
            <a:noAutofit/>
          </a:bodyPr>
          <a:lstStyle/>
          <a:p>
            <a:r>
              <a:rPr lang="en-CA" sz="2800" dirty="0"/>
              <a:t>The 2000 Reunion Organizing Committee Ladies</a:t>
            </a:r>
          </a:p>
        </p:txBody>
      </p:sp>
      <p:pic>
        <p:nvPicPr>
          <p:cNvPr id="3" name="Picture 3" descr="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0248" y="1700808"/>
            <a:ext cx="7003504" cy="466900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218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67172"/>
            <a:ext cx="7685484" cy="512365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87965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b="1" dirty="0"/>
              <a:t>Junior High Groups</a:t>
            </a:r>
          </a:p>
        </p:txBody>
      </p:sp>
    </p:spTree>
    <p:extLst>
      <p:ext uri="{BB962C8B-B14F-4D97-AF65-F5344CB8AC3E}">
        <p14:creationId xmlns:p14="http://schemas.microsoft.com/office/powerpoint/2010/main" val="17375584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MyFiles\Ross Shep Reunion\RSCHS Photos\Img00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3969"/>
            <a:ext cx="7889267" cy="442751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Oval Callout 2"/>
          <p:cNvSpPr/>
          <p:nvPr/>
        </p:nvSpPr>
        <p:spPr>
          <a:xfrm>
            <a:off x="755576" y="1052736"/>
            <a:ext cx="2376264" cy="1080120"/>
          </a:xfrm>
          <a:prstGeom prst="wedgeEllipseCallout">
            <a:avLst>
              <a:gd name="adj1" fmla="val 46966"/>
              <a:gd name="adj2" fmla="val 1038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Wellington Junior High</a:t>
            </a:r>
          </a:p>
        </p:txBody>
      </p:sp>
    </p:spTree>
    <p:extLst>
      <p:ext uri="{BB962C8B-B14F-4D97-AF65-F5344CB8AC3E}">
        <p14:creationId xmlns:p14="http://schemas.microsoft.com/office/powerpoint/2010/main" val="1384269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85053"/>
            <a:ext cx="7441704" cy="496113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Callout 1"/>
          <p:cNvSpPr/>
          <p:nvPr/>
        </p:nvSpPr>
        <p:spPr>
          <a:xfrm>
            <a:off x="1043608" y="440668"/>
            <a:ext cx="2232248" cy="1080120"/>
          </a:xfrm>
          <a:prstGeom prst="wedgeEllipseCallout">
            <a:avLst>
              <a:gd name="adj1" fmla="val 62556"/>
              <a:gd name="adj2" fmla="val 504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Laurier  Heights Junior High</a:t>
            </a:r>
          </a:p>
        </p:txBody>
      </p:sp>
    </p:spTree>
    <p:extLst>
      <p:ext uri="{BB962C8B-B14F-4D97-AF65-F5344CB8AC3E}">
        <p14:creationId xmlns:p14="http://schemas.microsoft.com/office/powerpoint/2010/main" val="27096698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558</TotalTime>
  <Words>2190</Words>
  <Application>Microsoft Office PowerPoint</Application>
  <PresentationFormat>On-screen Show (4:3)</PresentationFormat>
  <Paragraphs>415</Paragraphs>
  <Slides>215</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215</vt:i4>
      </vt:variant>
    </vt:vector>
  </HeadingPairs>
  <TitlesOfParts>
    <vt:vector size="221" baseType="lpstr">
      <vt:lpstr>Baguet Script</vt:lpstr>
      <vt:lpstr>Calibri</vt:lpstr>
      <vt:lpstr>Century Gothic</vt:lpstr>
      <vt:lpstr>Wingdings</vt:lpstr>
      <vt:lpstr>Wingdings 2</vt:lpstr>
      <vt:lpstr>Austin</vt:lpstr>
      <vt:lpstr>RSCHS</vt:lpstr>
      <vt:lpstr>PowerPoint Presentation</vt:lpstr>
      <vt:lpstr>Shep in the 70s</vt:lpstr>
      <vt:lpstr>2nd floor hallway</vt:lpstr>
      <vt:lpstr>PowerPoint Presentation</vt:lpstr>
      <vt:lpstr>PowerPoint Presentation</vt:lpstr>
      <vt:lpstr>PowerPoint Presentation</vt:lpstr>
      <vt:lpstr>PowerPoint Presentation</vt:lpstr>
      <vt:lpstr>PowerPoint Presentation</vt:lpstr>
      <vt:lpstr>PowerPoint Presentation</vt:lpstr>
      <vt:lpstr>Notable Alumni</vt:lpstr>
      <vt:lpstr>The Early Years</vt:lpstr>
      <vt:lpstr>PowerPoint Presentation</vt:lpstr>
      <vt:lpstr>PowerPoint Presentation</vt:lpstr>
      <vt:lpstr>PowerPoint Presentation</vt:lpstr>
      <vt:lpstr>PowerPoint Presentation</vt:lpstr>
      <vt:lpstr>PowerPoint Presentation</vt:lpstr>
      <vt:lpstr>PowerPoint Presentation</vt:lpstr>
      <vt:lpstr>Phys Ed 30L Girls Ski Day</vt:lpstr>
      <vt:lpstr>PowerPoint Presentation</vt:lpstr>
      <vt:lpstr>Western Days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 Graduation</vt:lpstr>
      <vt:lpstr>PowerPoint Presentation</vt:lpstr>
      <vt:lpstr>10th Year Reunion </vt:lpstr>
      <vt:lpstr>Class of ‘75</vt:lpstr>
      <vt:lpstr>Ellerslie Rugby Club</vt:lpstr>
      <vt:lpstr>PowerPoint Presentation</vt:lpstr>
      <vt:lpstr>The table of Shep souvenirs with Leslie Ellis and Cindy James</vt:lpstr>
      <vt:lpstr>Masters of Ceremonies; Brenda Crooks &amp; Darcey-Lynn Petruk</vt:lpstr>
      <vt:lpstr>Barb Drever reciting her poem</vt:lpstr>
      <vt:lpstr>Cathy Hole, Brenda Crooks, David Greer</vt:lpstr>
      <vt:lpstr>Diane Stockwell, Darcey-Lynn Petruk, Sheri Caithness</vt:lpstr>
      <vt:lpstr>Jeff  Homynyk &amp; Lori with Al &amp; Brenda Brebner</vt:lpstr>
      <vt:lpstr>Deb Swenson with Jim Thomson’s wife</vt:lpstr>
      <vt:lpstr>Lauri Runyon and Kelly Runyon</vt:lpstr>
      <vt:lpstr>Kelly Runyon, Jim Thomson, Deb Swenson</vt:lpstr>
      <vt:lpstr>Lyle McIntyre, Glen Glasgow, Jim Thomson’s wife</vt:lpstr>
      <vt:lpstr>Barb Matei and Darryl Vincent</vt:lpstr>
      <vt:lpstr>Nancy Hulbert, Glenn Rollans, Cathy Peter, David Greer, Cathy Hole</vt:lpstr>
      <vt:lpstr>Jeff Homynyk, David Greer, Jim Thomson</vt:lpstr>
      <vt:lpstr>Cathy Peter, Nancy Hulbert, Jennifer Burns, Arlene Aaron</vt:lpstr>
      <vt:lpstr>Cathy Peter, Jennifer Burns, Darcey-Lynn Petruk, Joanne Olstad, Guy Huntington, Bev Hawreliak, Marion MacMillian</vt:lpstr>
      <vt:lpstr>Jennifer &amp; Barry  Burns, Nancy Hulbert, Gordon Maddison, Terry Maddison &amp; his wife, Cathy Peter, Arlene Aaron</vt:lpstr>
      <vt:lpstr>Diane Stockwell, Brenda Crooks, Susan Guild, Cathy Hole</vt:lpstr>
      <vt:lpstr>Guy Huntington &amp; Barb Matei</vt:lpstr>
      <vt:lpstr>Paul Bertles, Kerry Byford, Dave Berry</vt:lpstr>
      <vt:lpstr>Bambi Delbarre and Leslie Ellis</vt:lpstr>
      <vt:lpstr>Paula Weisbeck, Amigo, Deb Swenson</vt:lpstr>
      <vt:lpstr>Susan Guild and Travis Coulter</vt:lpstr>
      <vt:lpstr>Guy Matheson &amp; Jim Travis</vt:lpstr>
      <vt:lpstr>Jim Thomson &amp; Ralph Godfrey</vt:lpstr>
      <vt:lpstr>Sid Edelmann, Rob Henderson, Travis Coulter</vt:lpstr>
      <vt:lpstr>Barb Drever, Bambi Delbarre.  Shirley Kinash &amp; Dan Starko </vt:lpstr>
      <vt:lpstr>David Holm, Stephen Seto, Rob Henderson, Paul Bertles, Daryl Jackson, Lynda Taylor</vt:lpstr>
      <vt:lpstr>Jeff Homynyk and Debbie Albrecht</vt:lpstr>
      <vt:lpstr>Brenda Crooks &amp; Allan McLean</vt:lpstr>
      <vt:lpstr>Sheri Caithness &amp; Rozelle Morton</vt:lpstr>
      <vt:lpstr>Linda Sjoberg, Bev Hawrelak, Carol MacQuisten</vt:lpstr>
      <vt:lpstr>Sheree Lickfold, Barb Matei with Lorna Rydman</vt:lpstr>
      <vt:lpstr>Lars Christensen, Travis Coulter, Dale Ward, Keith Jakobsen</vt:lpstr>
      <vt:lpstr>Pam Winters</vt:lpstr>
      <vt:lpstr>Chris  &amp; Jeff Homynyk</vt:lpstr>
      <vt:lpstr>Alec MacRae was the DJ…we danced to the music from our era</vt:lpstr>
      <vt:lpstr>Chris and Gary Bradbury</vt:lpstr>
      <vt:lpstr>PowerPoint Presentation</vt:lpstr>
      <vt:lpstr>Open House at RSCHS</vt:lpstr>
      <vt:lpstr>PowerPoint Presentation</vt:lpstr>
      <vt:lpstr>PowerPoint Presentation</vt:lpstr>
      <vt:lpstr>Wandering the halls at RSCHS with family and friends</vt:lpstr>
      <vt:lpstr>Darryl Jackson, David Holm</vt:lpstr>
      <vt:lpstr>John &amp; Ben Huckell</vt:lpstr>
      <vt:lpstr>Barb Matei, David Granthan, Nancy Hulburt, Sheree Lickfold</vt:lpstr>
      <vt:lpstr>Friends reminiscing – Carla, Nancy and Deb </vt:lpstr>
      <vt:lpstr>Ruth Spady,  Barb Matei,  Sheree Lickfold, Pam Winters</vt:lpstr>
      <vt:lpstr>PowerPoint Presentation</vt:lpstr>
      <vt:lpstr>PowerPoint Presentation</vt:lpstr>
      <vt:lpstr>PowerPoint Presentation</vt:lpstr>
      <vt:lpstr>PowerPoint Presentation</vt:lpstr>
      <vt:lpstr>PowerPoint Presentation</vt:lpstr>
      <vt:lpstr>Chris Homynyk and Astrid Loff</vt:lpstr>
      <vt:lpstr>The 2000 Reunion Organizing Committee Leslie Ellis, Brenda Crooks, Darcey-Lynn Petruk, David McKay,  Chris Alloway, Dianne Stockwell</vt:lpstr>
      <vt:lpstr>The 2000 Reunion Organizing Committee Ladies</vt:lpstr>
      <vt:lpstr>PowerPoint Presentation</vt:lpstr>
      <vt:lpstr>Junior High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32nd Year Reunion  Happy 50th birthday!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Laurie Jardine, Rob Lake, Lorna Rydman</vt:lpstr>
      <vt:lpstr>David Grantham and Barb Drever</vt:lpstr>
      <vt:lpstr>Caron Miller, Leslie Ellis, Traci Findlay and Patty Baker</vt:lpstr>
      <vt:lpstr>Bev Hawrelak and Linda Sjoberg</vt:lpstr>
      <vt:lpstr>Shelly Ellis, Wendy Ruemper, Lois Bagot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Celebration at Northlands Agricom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RSCHS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we see the following when we went to RSCHS in1975?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50th Year Reunion - 2025</vt:lpstr>
      <vt:lpstr>Ross Sheppard High School - 2025</vt:lpstr>
      <vt:lpstr>RSHS in 2025</vt:lpstr>
      <vt:lpstr>…take a look inside!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2025,  “At Shep We Believe In…</vt:lpstr>
      <vt:lpstr>PowerPoint Presentation</vt:lpstr>
      <vt:lpstr>PowerPoint Presentation</vt:lpstr>
      <vt:lpstr>Career &amp; Technology Studies</vt:lpstr>
      <vt:lpstr>Career &amp; Technology Studies</vt:lpstr>
      <vt:lpstr>PowerPoint Presentation</vt:lpstr>
      <vt:lpstr>PowerPoint Presentation</vt:lpstr>
      <vt:lpstr>PowerPoint Presentation</vt:lpstr>
      <vt:lpstr>Once a T-Bird Always a T-Bird Always Class of ‘75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Darcey-Lynn Marc</dc:creator>
  <cp:lastModifiedBy>Bob MacArthur</cp:lastModifiedBy>
  <cp:revision>64</cp:revision>
  <dcterms:created xsi:type="dcterms:W3CDTF">2014-10-29T04:24:30Z</dcterms:created>
  <dcterms:modified xsi:type="dcterms:W3CDTF">2025-10-14T04:32:16Z</dcterms:modified>
</cp:coreProperties>
</file>