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charts/chart2.xml" ContentType="application/vnd.openxmlformats-officedocument.drawingml.chart+xml"/>
  <Override PartName="/ppt/embeddings/oleObject2.bin" ContentType="application/vnd.openxmlformats-officedocument.oleObject"/>
  <Override PartName="/ppt/charts/chart3.xml" ContentType="application/vnd.openxmlformats-officedocument.drawingml.chart+xml"/>
  <Override PartName="/ppt/embeddings/oleObject3.bin" ContentType="application/vnd.openxmlformats-officedocument.oleObjec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6" r:id="rId8"/>
    <p:sldId id="267" r:id="rId9"/>
    <p:sldId id="269" r:id="rId10"/>
    <p:sldId id="268" r:id="rId11"/>
    <p:sldId id="270" r:id="rId12"/>
    <p:sldId id="271" r:id="rId13"/>
    <p:sldId id="276" r:id="rId14"/>
    <p:sldId id="273" r:id="rId15"/>
    <p:sldId id="272" r:id="rId16"/>
    <p:sldId id="274" r:id="rId17"/>
    <p:sldId id="277" r:id="rId18"/>
    <p:sldId id="301" r:id="rId19"/>
    <p:sldId id="298" r:id="rId20"/>
    <p:sldId id="299" r:id="rId21"/>
    <p:sldId id="262" r:id="rId22"/>
    <p:sldId id="263" r:id="rId23"/>
    <p:sldId id="275" r:id="rId24"/>
    <p:sldId id="279" r:id="rId25"/>
    <p:sldId id="281" r:id="rId26"/>
    <p:sldId id="282" r:id="rId27"/>
    <p:sldId id="283" r:id="rId28"/>
    <p:sldId id="284" r:id="rId29"/>
    <p:sldId id="287" r:id="rId30"/>
    <p:sldId id="285" r:id="rId31"/>
    <p:sldId id="286" r:id="rId32"/>
    <p:sldId id="288" r:id="rId33"/>
    <p:sldId id="302" r:id="rId34"/>
    <p:sldId id="291" r:id="rId35"/>
    <p:sldId id="292" r:id="rId36"/>
    <p:sldId id="293" r:id="rId37"/>
    <p:sldId id="294" r:id="rId38"/>
    <p:sldId id="296" r:id="rId39"/>
    <p:sldId id="295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D2F"/>
    <a:srgbClr val="FFA4A5"/>
    <a:srgbClr val="E94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Execution Time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benchA</c:v>
                </c:pt>
                <c:pt idx="1">
                  <c:v>benchB</c:v>
                </c:pt>
                <c:pt idx="2">
                  <c:v>benchC</c:v>
                </c:pt>
                <c:pt idx="3">
                  <c:v>benchD</c:v>
                </c:pt>
                <c:pt idx="4">
                  <c:v>Arith Avg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10.0</c:v>
                </c:pt>
                <c:pt idx="3">
                  <c:v>20.0</c:v>
                </c:pt>
                <c:pt idx="4">
                  <c:v>8.25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Transformed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benchA</c:v>
                </c:pt>
                <c:pt idx="1">
                  <c:v>benchB</c:v>
                </c:pt>
                <c:pt idx="2">
                  <c:v>benchC</c:v>
                </c:pt>
                <c:pt idx="3">
                  <c:v>benchD</c:v>
                </c:pt>
                <c:pt idx="4">
                  <c:v>Arith Avg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5.0</c:v>
                </c:pt>
                <c:pt idx="1">
                  <c:v>10.0</c:v>
                </c:pt>
                <c:pt idx="2">
                  <c:v>2.0</c:v>
                </c:pt>
                <c:pt idx="3">
                  <c:v>4.0</c:v>
                </c:pt>
                <c:pt idx="4">
                  <c:v>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840584"/>
        <c:axId val="-2141834360"/>
      </c:barChart>
      <c:catAx>
        <c:axId val="-2141840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Benchmark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n-lt"/>
                <a:cs typeface="Times New Roman"/>
              </a:defRPr>
            </a:pPr>
            <a:endParaRPr lang="en-US"/>
          </a:p>
        </c:txPr>
        <c:crossAx val="-2141834360"/>
        <c:crosses val="autoZero"/>
        <c:auto val="1"/>
        <c:lblAlgn val="ctr"/>
        <c:lblOffset val="100"/>
        <c:noMultiLvlLbl val="0"/>
      </c:catAx>
      <c:valAx>
        <c:axId val="-2141834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>
                    <a:latin typeface="+mn-lt"/>
                    <a:cs typeface="Times New Roman"/>
                  </a:defRPr>
                </a:pPr>
                <a:r>
                  <a:rPr lang="en-US" sz="1800">
                    <a:latin typeface="+mn-lt"/>
                    <a:cs typeface="Times New Roman"/>
                  </a:rPr>
                  <a:t>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18405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Speedup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benchA</c:v>
                </c:pt>
                <c:pt idx="1">
                  <c:v>benchB</c:v>
                </c:pt>
                <c:pt idx="2">
                  <c:v>benchC</c:v>
                </c:pt>
                <c:pt idx="3">
                  <c:v>benchD</c:v>
                </c:pt>
                <c:pt idx="4">
                  <c:v>Arith Avg</c:v>
                </c:pt>
                <c:pt idx="5">
                  <c:v>Geo 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5.0</c:v>
                </c:pt>
                <c:pt idx="3">
                  <c:v>5.0</c:v>
                </c:pt>
                <c:pt idx="4">
                  <c:v>2.6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881768"/>
        <c:axId val="-2145867592"/>
      </c:barChart>
      <c:catAx>
        <c:axId val="-2145881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Benchmarks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5867592"/>
        <c:crosses val="autoZero"/>
        <c:auto val="1"/>
        <c:lblAlgn val="ctr"/>
        <c:lblOffset val="100"/>
        <c:noMultiLvlLbl val="0"/>
      </c:catAx>
      <c:valAx>
        <c:axId val="-21458675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5881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Normalized Time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benchA</c:v>
                </c:pt>
                <c:pt idx="1">
                  <c:v>benchB</c:v>
                </c:pt>
                <c:pt idx="2">
                  <c:v>benchC</c:v>
                </c:pt>
                <c:pt idx="3">
                  <c:v>benchD</c:v>
                </c:pt>
                <c:pt idx="4">
                  <c:v>Arith Avg</c:v>
                </c:pt>
                <c:pt idx="5">
                  <c:v>Geo Mean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5.0</c:v>
                </c:pt>
                <c:pt idx="1">
                  <c:v>5.0</c:v>
                </c:pt>
                <c:pt idx="2">
                  <c:v>0.2</c:v>
                </c:pt>
                <c:pt idx="3">
                  <c:v>0.2</c:v>
                </c:pt>
                <c:pt idx="4">
                  <c:v>2.6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949256"/>
        <c:axId val="-2146943720"/>
      </c:barChart>
      <c:catAx>
        <c:axId val="-2146949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Benchmark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6943720"/>
        <c:crosses val="autoZero"/>
        <c:auto val="1"/>
        <c:lblAlgn val="ctr"/>
        <c:lblOffset val="100"/>
        <c:noMultiLvlLbl val="0"/>
      </c:catAx>
      <c:valAx>
        <c:axId val="-21469437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Normalized 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6949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Speedup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benchA</c:v>
                </c:pt>
                <c:pt idx="1">
                  <c:v>benchB</c:v>
                </c:pt>
                <c:pt idx="2">
                  <c:v>benchC</c:v>
                </c:pt>
                <c:pt idx="3">
                  <c:v>benchD</c:v>
                </c:pt>
                <c:pt idx="4">
                  <c:v>Arith Avg</c:v>
                </c:pt>
                <c:pt idx="5">
                  <c:v>Geo Mean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</c:v>
                </c:pt>
                <c:pt idx="1">
                  <c:v>0.2</c:v>
                </c:pt>
                <c:pt idx="2">
                  <c:v>5.0</c:v>
                </c:pt>
                <c:pt idx="3">
                  <c:v>5.0</c:v>
                </c:pt>
                <c:pt idx="4">
                  <c:v>2.6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885432"/>
        <c:axId val="-2144879880"/>
      </c:barChart>
      <c:catAx>
        <c:axId val="-2144885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Benchmarks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44879880"/>
        <c:crosses val="autoZero"/>
        <c:auto val="1"/>
        <c:lblAlgn val="ctr"/>
        <c:lblOffset val="100"/>
        <c:noMultiLvlLbl val="0"/>
      </c:catAx>
      <c:valAx>
        <c:axId val="-2144879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Speedup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4885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Normalized Time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benchA</c:v>
                </c:pt>
                <c:pt idx="1">
                  <c:v>benchB</c:v>
                </c:pt>
                <c:pt idx="2">
                  <c:v>benchC</c:v>
                </c:pt>
                <c:pt idx="3">
                  <c:v>benchD</c:v>
                </c:pt>
                <c:pt idx="4">
                  <c:v>Arith Avg</c:v>
                </c:pt>
                <c:pt idx="5">
                  <c:v>Geo Mean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5.0</c:v>
                </c:pt>
                <c:pt idx="1">
                  <c:v>5.0</c:v>
                </c:pt>
                <c:pt idx="2">
                  <c:v>0.2</c:v>
                </c:pt>
                <c:pt idx="3">
                  <c:v>0.2</c:v>
                </c:pt>
                <c:pt idx="4">
                  <c:v>2.6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975976"/>
        <c:axId val="-2145806824"/>
      </c:barChart>
      <c:catAx>
        <c:axId val="-2145975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Benchmark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5806824"/>
        <c:crosses val="autoZero"/>
        <c:auto val="1"/>
        <c:lblAlgn val="ctr"/>
        <c:lblOffset val="100"/>
        <c:noMultiLvlLbl val="0"/>
      </c:catAx>
      <c:valAx>
        <c:axId val="-2145806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Normalized Time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5975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Execution Time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benchA</c:v>
                </c:pt>
                <c:pt idx="1">
                  <c:v>benchB</c:v>
                </c:pt>
                <c:pt idx="2">
                  <c:v>benchC</c:v>
                </c:pt>
                <c:pt idx="3">
                  <c:v>benchD</c:v>
                </c:pt>
                <c:pt idx="4">
                  <c:v>Arith Avg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10.0</c:v>
                </c:pt>
                <c:pt idx="3">
                  <c:v>20.0</c:v>
                </c:pt>
                <c:pt idx="4">
                  <c:v>8.25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Transformed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benchA</c:v>
                </c:pt>
                <c:pt idx="1">
                  <c:v>benchB</c:v>
                </c:pt>
                <c:pt idx="2">
                  <c:v>benchC</c:v>
                </c:pt>
                <c:pt idx="3">
                  <c:v>benchD</c:v>
                </c:pt>
                <c:pt idx="4">
                  <c:v>Arith Avg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5.0</c:v>
                </c:pt>
                <c:pt idx="1">
                  <c:v>10.0</c:v>
                </c:pt>
                <c:pt idx="2">
                  <c:v>2.0</c:v>
                </c:pt>
                <c:pt idx="3">
                  <c:v>4.0</c:v>
                </c:pt>
                <c:pt idx="4">
                  <c:v>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863352"/>
        <c:axId val="-2146857864"/>
      </c:barChart>
      <c:catAx>
        <c:axId val="-2146863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Benchmark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n-lt"/>
                <a:cs typeface="Times New Roman"/>
              </a:defRPr>
            </a:pPr>
            <a:endParaRPr lang="en-US"/>
          </a:p>
        </c:txPr>
        <c:crossAx val="-2146857864"/>
        <c:crosses val="autoZero"/>
        <c:auto val="1"/>
        <c:lblAlgn val="ctr"/>
        <c:lblOffset val="100"/>
        <c:noMultiLvlLbl val="0"/>
      </c:catAx>
      <c:valAx>
        <c:axId val="-2146857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>
                    <a:latin typeface="+mn-lt"/>
                    <a:cs typeface="Times New Roman"/>
                  </a:defRPr>
                </a:pPr>
                <a:r>
                  <a:rPr lang="en-US" sz="1800">
                    <a:latin typeface="+mn-lt"/>
                    <a:cs typeface="Times New Roman"/>
                  </a:rPr>
                  <a:t>Time (minutes)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6863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AD297-5B02-0F40-B5EB-E3BC48F0E883}" type="datetimeFigureOut">
              <a:rPr lang="en-US" smtClean="0"/>
              <a:pPr/>
              <a:t>2014-04-17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DB08-E298-D04C-AAF9-BE71BDE07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7.jpeg"/><Relationship Id="rId6" Type="http://schemas.openxmlformats.org/officeDocument/2006/relationships/image" Target="../media/image6.jpeg"/><Relationship Id="rId7" Type="http://schemas.openxmlformats.org/officeDocument/2006/relationships/oleObject" Target="../embeddings/oleObject5.bin"/><Relationship Id="rId8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7.png"/><Relationship Id="rId21" Type="http://schemas.openxmlformats.org/officeDocument/2006/relationships/image" Target="../media/image48.jpeg"/><Relationship Id="rId22" Type="http://schemas.openxmlformats.org/officeDocument/2006/relationships/image" Target="../media/image49.jpeg"/><Relationship Id="rId23" Type="http://schemas.openxmlformats.org/officeDocument/2006/relationships/image" Target="../media/image50.png"/><Relationship Id="rId24" Type="http://schemas.openxmlformats.org/officeDocument/2006/relationships/image" Target="../media/image51.png"/><Relationship Id="rId25" Type="http://schemas.openxmlformats.org/officeDocument/2006/relationships/image" Target="../media/image52.png"/><Relationship Id="rId26" Type="http://schemas.openxmlformats.org/officeDocument/2006/relationships/image" Target="../media/image53.png"/><Relationship Id="rId27" Type="http://schemas.openxmlformats.org/officeDocument/2006/relationships/image" Target="../media/image54.png"/><Relationship Id="rId28" Type="http://schemas.openxmlformats.org/officeDocument/2006/relationships/image" Target="../media/image55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30" Type="http://schemas.openxmlformats.org/officeDocument/2006/relationships/image" Target="../media/image57.png"/><Relationship Id="rId31" Type="http://schemas.openxmlformats.org/officeDocument/2006/relationships/image" Target="../media/image58.png"/><Relationship Id="rId32" Type="http://schemas.openxmlformats.org/officeDocument/2006/relationships/image" Target="../media/image59.jpeg"/><Relationship Id="rId9" Type="http://schemas.openxmlformats.org/officeDocument/2006/relationships/image" Target="../media/image36.gif"/><Relationship Id="rId6" Type="http://schemas.openxmlformats.org/officeDocument/2006/relationships/image" Target="../media/image33.png"/><Relationship Id="rId7" Type="http://schemas.openxmlformats.org/officeDocument/2006/relationships/image" Target="../media/image34.gif"/><Relationship Id="rId8" Type="http://schemas.openxmlformats.org/officeDocument/2006/relationships/image" Target="../media/image35.jpeg"/><Relationship Id="rId33" Type="http://schemas.openxmlformats.org/officeDocument/2006/relationships/image" Target="../media/image60.png"/><Relationship Id="rId34" Type="http://schemas.openxmlformats.org/officeDocument/2006/relationships/image" Target="../media/image61.png"/><Relationship Id="rId35" Type="http://schemas.openxmlformats.org/officeDocument/2006/relationships/image" Target="../media/image62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gif"/><Relationship Id="rId14" Type="http://schemas.openxmlformats.org/officeDocument/2006/relationships/image" Target="../media/image41.jpeg"/><Relationship Id="rId15" Type="http://schemas.openxmlformats.org/officeDocument/2006/relationships/image" Target="../media/image42.png"/><Relationship Id="rId16" Type="http://schemas.openxmlformats.org/officeDocument/2006/relationships/image" Target="../media/image43.png"/><Relationship Id="rId17" Type="http://schemas.openxmlformats.org/officeDocument/2006/relationships/image" Target="../media/image44.png"/><Relationship Id="rId18" Type="http://schemas.openxmlformats.org/officeDocument/2006/relationships/image" Target="../media/image45.jpeg"/><Relationship Id="rId19" Type="http://schemas.openxmlformats.org/officeDocument/2006/relationships/image" Target="../media/image46.png"/><Relationship Id="rId37" Type="http://schemas.openxmlformats.org/officeDocument/2006/relationships/image" Target="../media/image64.png"/><Relationship Id="rId38" Type="http://schemas.openxmlformats.org/officeDocument/2006/relationships/image" Target="../media/image65.jpeg"/><Relationship Id="rId39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3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How did </a:t>
            </a:r>
            <a:r>
              <a:rPr lang="en-US" sz="5333" i="1" dirty="0" smtClean="0"/>
              <a:t>this</a:t>
            </a:r>
            <a:r>
              <a:rPr lang="en-US" sz="5333" dirty="0" smtClean="0"/>
              <a:t> get published?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Pitfalls in experimental evaluation of computing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José Nelson Amaral</a:t>
            </a:r>
          </a:p>
          <a:p>
            <a:r>
              <a:rPr lang="en-US" dirty="0" smtClean="0"/>
              <a:t>University of Alberta</a:t>
            </a:r>
          </a:p>
          <a:p>
            <a:r>
              <a:rPr lang="en-US" dirty="0" smtClean="0"/>
              <a:t>Edmonton, AB, Canada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Comparison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1574800"/>
          <a:ext cx="91440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Rectangle 42"/>
          <p:cNvSpPr/>
          <p:nvPr/>
        </p:nvSpPr>
        <p:spPr>
          <a:xfrm>
            <a:off x="6324600" y="4890535"/>
            <a:ext cx="1308100" cy="5577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77749" y="2308225"/>
            <a:ext cx="6752177" cy="25775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1274223" y="4799332"/>
            <a:ext cx="533400" cy="9016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2625725" y="4799332"/>
            <a:ext cx="533400" cy="9016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7800" y="2739390"/>
            <a:ext cx="533400" cy="215010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8233" y="2737802"/>
            <a:ext cx="533400" cy="215169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99623" y="433653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46300" y="43688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102100" y="228115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54720" y="227544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791627" y="2219325"/>
            <a:ext cx="8228548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791627" y="2648902"/>
            <a:ext cx="8228548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791627" y="3078479"/>
            <a:ext cx="8228548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791627" y="3508056"/>
            <a:ext cx="8228548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553726" y="1504891"/>
            <a:ext cx="1498600" cy="40095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7800148" y="3321570"/>
            <a:ext cx="894521" cy="1360962"/>
            <a:chOff x="7944229" y="3321570"/>
            <a:chExt cx="894521" cy="1360962"/>
          </a:xfrm>
        </p:grpSpPr>
        <p:grpSp>
          <p:nvGrpSpPr>
            <p:cNvPr id="23" name="Group 22"/>
            <p:cNvGrpSpPr/>
            <p:nvPr/>
          </p:nvGrpSpPr>
          <p:grpSpPr>
            <a:xfrm>
              <a:off x="8094609" y="3321570"/>
              <a:ext cx="593760" cy="978930"/>
              <a:chOff x="1247775" y="1218170"/>
              <a:chExt cx="593760" cy="97893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273175" y="2082800"/>
                <a:ext cx="266700" cy="114300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546225" y="1574802"/>
                <a:ext cx="266700" cy="62229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47775" y="173620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39875" y="121817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944229" y="4313200"/>
              <a:ext cx="894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benchA</a:t>
              </a:r>
              <a:endParaRPr lang="en-US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6705600" y="3784600"/>
            <a:ext cx="533400" cy="11049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7804682" y="2683396"/>
            <a:ext cx="889987" cy="2011836"/>
            <a:chOff x="8279413" y="2683396"/>
            <a:chExt cx="889987" cy="2011836"/>
          </a:xfrm>
        </p:grpSpPr>
        <p:grpSp>
          <p:nvGrpSpPr>
            <p:cNvPr id="29" name="Group 28"/>
            <p:cNvGrpSpPr/>
            <p:nvPr/>
          </p:nvGrpSpPr>
          <p:grpSpPr>
            <a:xfrm>
              <a:off x="8415049" y="2683396"/>
              <a:ext cx="618714" cy="1617104"/>
              <a:chOff x="2946400" y="3513696"/>
              <a:chExt cx="618714" cy="161710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946400" y="4879975"/>
                <a:ext cx="266700" cy="250825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219450" y="3883028"/>
                <a:ext cx="266700" cy="1247772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946400" y="4521202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146460" y="3513696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8279413" y="432590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benchB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04682" y="2700301"/>
            <a:ext cx="889987" cy="1994931"/>
            <a:chOff x="8850913" y="2700301"/>
            <a:chExt cx="889987" cy="1994931"/>
          </a:xfrm>
        </p:grpSpPr>
        <p:grpSp>
          <p:nvGrpSpPr>
            <p:cNvPr id="33" name="Group 32"/>
            <p:cNvGrpSpPr/>
            <p:nvPr/>
          </p:nvGrpSpPr>
          <p:grpSpPr>
            <a:xfrm>
              <a:off x="8994281" y="2700301"/>
              <a:ext cx="603250" cy="1600199"/>
              <a:chOff x="3848100" y="3517902"/>
              <a:chExt cx="603250" cy="160019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911600" y="3887235"/>
                <a:ext cx="266700" cy="1230866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184650" y="4890535"/>
                <a:ext cx="266700" cy="227564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848100" y="3517902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8850913" y="432590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benchC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740895" y="1444110"/>
            <a:ext cx="902974" cy="3251122"/>
            <a:chOff x="7791695" y="1444110"/>
            <a:chExt cx="902974" cy="3251122"/>
          </a:xfrm>
        </p:grpSpPr>
        <p:grpSp>
          <p:nvGrpSpPr>
            <p:cNvPr id="38" name="Group 37"/>
            <p:cNvGrpSpPr/>
            <p:nvPr/>
          </p:nvGrpSpPr>
          <p:grpSpPr>
            <a:xfrm>
              <a:off x="7935172" y="1444110"/>
              <a:ext cx="616020" cy="2856388"/>
              <a:chOff x="4813300" y="2268063"/>
              <a:chExt cx="616020" cy="2856388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876800" y="2632078"/>
                <a:ext cx="266700" cy="2492373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149850" y="4632328"/>
                <a:ext cx="266700" cy="492121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813300" y="2268063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endParaRPr lang="en-US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127660" y="426299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791695" y="4325900"/>
              <a:ext cx="902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benchD</a:t>
              </a:r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731000" y="332636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953007" y="5816600"/>
            <a:ext cx="7058543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transformed system is, on average, 2.6 times </a:t>
            </a:r>
            <a:r>
              <a:rPr lang="en-US" sz="2400" b="1" u="sng" dirty="0" smtClean="0"/>
              <a:t>faster</a:t>
            </a:r>
          </a:p>
          <a:p>
            <a:pPr algn="ctr"/>
            <a:r>
              <a:rPr lang="en-US" sz="2400" dirty="0" smtClean="0"/>
              <a:t>than the baseline!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791631" y="3937637"/>
            <a:ext cx="6762096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791628" y="4367212"/>
            <a:ext cx="6762099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  <p:bldP spid="6" grpId="0" animBg="1"/>
      <p:bldP spid="7" grpId="0" animBg="1"/>
      <p:bldP spid="8" grpId="0" animBg="1"/>
      <p:bldP spid="24" grpId="0"/>
      <p:bldP spid="39" grpId="0"/>
      <p:bldP spid="40" grpId="0"/>
      <p:bldP spid="41" grpId="0"/>
      <p:bldP spid="4" grpId="0" animBg="1"/>
      <p:bldP spid="42" grpId="0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Time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8600" y="2552700"/>
          <a:ext cx="87503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3" imgW="2374900" imgH="393700" progId="Equation.DSMT4">
                  <p:embed/>
                </p:oleObj>
              </mc:Choice>
              <mc:Fallback>
                <p:oleObj name="Equation" r:id="rId3" imgW="23749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52700"/>
                        <a:ext cx="8750300" cy="145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Time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57200" y="1417638"/>
          <a:ext cx="80264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198126" y="1504891"/>
            <a:ext cx="1498600" cy="40095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4400" y="5918200"/>
            <a:ext cx="7175913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transformed system is, on average, 2.6 times </a:t>
            </a:r>
            <a:r>
              <a:rPr lang="en-US" sz="2400" b="1" u="sng" dirty="0" smtClean="0"/>
              <a:t>slower</a:t>
            </a:r>
          </a:p>
          <a:p>
            <a:pPr algn="ctr"/>
            <a:r>
              <a:rPr lang="en-US" sz="2400" dirty="0" smtClean="0"/>
              <a:t>than the baseline!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8440" y="21218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1440" y="21218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16340" y="45466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7274" y="45466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55674" y="334700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×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731"/>
            <a:ext cx="8229600" cy="2074333"/>
          </a:xfrm>
        </p:spPr>
        <p:txBody>
          <a:bodyPr/>
          <a:lstStyle/>
          <a:p>
            <a:r>
              <a:rPr lang="en-US" dirty="0" smtClean="0"/>
              <a:t>What matters is latency:</a:t>
            </a:r>
          </a:p>
        </p:txBody>
      </p:sp>
      <p:grpSp>
        <p:nvGrpSpPr>
          <p:cNvPr id="10" name="Group 33"/>
          <p:cNvGrpSpPr/>
          <p:nvPr/>
        </p:nvGrpSpPr>
        <p:grpSpPr>
          <a:xfrm>
            <a:off x="5470956" y="1753384"/>
            <a:ext cx="2688342" cy="2155801"/>
            <a:chOff x="5470956" y="1753384"/>
            <a:chExt cx="2688342" cy="2155801"/>
          </a:xfrm>
        </p:grpSpPr>
        <p:sp>
          <p:nvSpPr>
            <p:cNvPr id="4" name="Rectangle 3"/>
            <p:cNvSpPr/>
            <p:nvPr/>
          </p:nvSpPr>
          <p:spPr>
            <a:xfrm>
              <a:off x="5786958" y="2131474"/>
              <a:ext cx="1689100" cy="1143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86958" y="1891762"/>
              <a:ext cx="1079500" cy="1143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86958" y="2664874"/>
              <a:ext cx="1422400" cy="114300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86958" y="2425162"/>
              <a:ext cx="626533" cy="114300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86958" y="2888712"/>
              <a:ext cx="1845733" cy="114300"/>
            </a:xfrm>
            <a:prstGeom prst="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86958" y="3183457"/>
              <a:ext cx="850900" cy="114300"/>
            </a:xfrm>
            <a:prstGeom prst="rect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4851392" y="2688157"/>
              <a:ext cx="1871133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693027" y="3505191"/>
              <a:ext cx="2231761" cy="16933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470956" y="3539853"/>
              <a:ext cx="633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09924" y="3539853"/>
              <a:ext cx="64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4114800"/>
            <a:ext cx="8229600" cy="1794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What matters 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throughput: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32"/>
          <p:cNvGrpSpPr/>
          <p:nvPr/>
        </p:nvGrpSpPr>
        <p:grpSpPr>
          <a:xfrm>
            <a:off x="418311" y="5365751"/>
            <a:ext cx="8002192" cy="1243517"/>
            <a:chOff x="773904" y="5365751"/>
            <a:chExt cx="8002192" cy="124351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858569" y="6213740"/>
              <a:ext cx="7828231" cy="1588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160851" y="5769240"/>
              <a:ext cx="1689100" cy="1143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1351" y="5769240"/>
              <a:ext cx="1079500" cy="1143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34859" y="5769240"/>
              <a:ext cx="1422400" cy="114300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808326" y="5769240"/>
              <a:ext cx="626533" cy="114300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46233" y="5769240"/>
              <a:ext cx="1845733" cy="114300"/>
            </a:xfrm>
            <a:prstGeom prst="rect">
              <a:avLst/>
            </a:prstGeom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85174" y="5769240"/>
              <a:ext cx="850900" cy="114300"/>
            </a:xfrm>
            <a:prstGeom prst="rect">
              <a:avLst/>
            </a:prstGeom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02323" y="5844779"/>
              <a:ext cx="959644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73904" y="6223003"/>
              <a:ext cx="633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26722" y="6239936"/>
              <a:ext cx="6493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Aggregation for Latency:</a:t>
            </a:r>
            <a:br>
              <a:rPr lang="en-US" dirty="0" smtClean="0"/>
            </a:br>
            <a:r>
              <a:rPr lang="en-US" dirty="0" smtClean="0"/>
              <a:t>Geometric Mean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326105" y="2540000"/>
          <a:ext cx="449179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3" imgW="1219200" imgH="482600" progId="Equation.DSMT4">
                  <p:embed/>
                </p:oleObj>
              </mc:Choice>
              <mc:Fallback>
                <p:oleObj name="Equation" r:id="rId3" imgW="1219200" imgH="482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6105" y="2540000"/>
                        <a:ext cx="449179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1574800"/>
          <a:ext cx="91440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0316" y="5816600"/>
            <a:ext cx="6041888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performance of the transformed system is, </a:t>
            </a:r>
          </a:p>
          <a:p>
            <a:pPr algn="ctr"/>
            <a:r>
              <a:rPr lang="en-US" sz="2400" dirty="0" smtClean="0"/>
              <a:t>on average, </a:t>
            </a:r>
            <a:r>
              <a:rPr lang="en-US" sz="2400" u="sng" dirty="0" smtClean="0"/>
              <a:t>the same </a:t>
            </a:r>
            <a:r>
              <a:rPr lang="en-US" sz="2400" dirty="0" smtClean="0"/>
              <a:t>as the baseline!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96870" y="39926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05240" y="2311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76840" y="226643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6840" y="332636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4116" y="436193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72674" y="436193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Time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57200" y="1417638"/>
          <a:ext cx="80264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9456" y="6027003"/>
            <a:ext cx="6041888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performance of the transformed system is, </a:t>
            </a:r>
          </a:p>
          <a:p>
            <a:pPr algn="ctr"/>
            <a:r>
              <a:rPr lang="en-US" sz="2400" dirty="0" smtClean="0"/>
              <a:t>on average, </a:t>
            </a:r>
            <a:r>
              <a:rPr lang="en-US" sz="2400" u="sng" dirty="0" smtClean="0"/>
              <a:t>the same </a:t>
            </a:r>
            <a:r>
              <a:rPr lang="en-US" sz="2400" dirty="0" smtClean="0"/>
              <a:t>as the baseline!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68440" y="21218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1440" y="212189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16340" y="45466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7274" y="4546600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55674" y="3347006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16744" y="412646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for Throughput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00100" y="1417638"/>
          <a:ext cx="7505700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73690" y="3781426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8.25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8850" y="4110595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5.25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32770" y="1816100"/>
          <a:ext cx="2502798" cy="753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Equation" r:id="rId4" imgW="1308100" imgH="393700" progId="Equation.DSMT4">
                  <p:embed/>
                </p:oleObj>
              </mc:Choice>
              <mc:Fallback>
                <p:oleObj name="Equation" r:id="rId4" imgW="13081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2770" y="1816100"/>
                        <a:ext cx="2502798" cy="7532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52538" y="6027003"/>
            <a:ext cx="5972158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throughput of the transformed system is, </a:t>
            </a:r>
          </a:p>
          <a:p>
            <a:pPr algn="ctr"/>
            <a:r>
              <a:rPr lang="en-US" sz="2400" dirty="0" smtClean="0"/>
              <a:t>on average, </a:t>
            </a:r>
            <a:r>
              <a:rPr lang="en-US" sz="2400" b="1" dirty="0" smtClean="0"/>
              <a:t>1.6</a:t>
            </a:r>
            <a:r>
              <a:rPr lang="en-US" sz="2400" dirty="0" smtClean="0"/>
              <a:t> times </a:t>
            </a:r>
            <a:r>
              <a:rPr lang="en-US" sz="2400" b="1" u="sng" dirty="0" smtClean="0"/>
              <a:t>faster </a:t>
            </a:r>
            <a:r>
              <a:rPr lang="en-US" sz="2400" dirty="0" smtClean="0"/>
              <a:t>than the baseline.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511800" y="1739900"/>
            <a:ext cx="3657599" cy="2933700"/>
            <a:chOff x="5511800" y="1739900"/>
            <a:chExt cx="3657599" cy="2933700"/>
          </a:xfrm>
        </p:grpSpPr>
        <p:grpSp>
          <p:nvGrpSpPr>
            <p:cNvPr id="13" name="Group 12"/>
            <p:cNvGrpSpPr/>
            <p:nvPr/>
          </p:nvGrpSpPr>
          <p:grpSpPr>
            <a:xfrm>
              <a:off x="5511800" y="2224087"/>
              <a:ext cx="3543302" cy="2449513"/>
              <a:chOff x="5511800" y="2224087"/>
              <a:chExt cx="3543302" cy="2449513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5511800" y="3705226"/>
                <a:ext cx="1120970" cy="96837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>
                <a:stCxn id="7" idx="1"/>
                <a:endCxn id="12" idx="2"/>
              </p:cNvCxnSpPr>
              <p:nvPr/>
            </p:nvCxnSpPr>
            <p:spPr>
              <a:xfrm rot="5400000" flipH="1" flipV="1">
                <a:off x="5273507" y="2626542"/>
                <a:ext cx="1622954" cy="818044"/>
              </a:xfrm>
              <a:prstGeom prst="line">
                <a:avLst/>
              </a:prstGeom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7" idx="5"/>
              </p:cNvCxnSpPr>
              <p:nvPr/>
            </p:nvCxnSpPr>
            <p:spPr>
              <a:xfrm rot="5400000" flipH="1" flipV="1">
                <a:off x="6705637" y="2182320"/>
                <a:ext cx="2112435" cy="2586495"/>
              </a:xfrm>
              <a:prstGeom prst="line">
                <a:avLst/>
              </a:prstGeom>
              <a:ln w="31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494006" y="1739900"/>
              <a:ext cx="2675393" cy="9683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58975" y="466990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51075" y="41518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46400" y="45212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46460" y="351369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48100" y="351790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62460" y="4529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13300" y="226806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27660" y="42629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careful reader will find the use of arithmetic average to aggregate normalized numbers in many top CS conferences.</a:t>
            </a:r>
          </a:p>
          <a:p>
            <a:r>
              <a:rPr lang="en-US" dirty="0" smtClean="0"/>
              <a:t>Papers that have done that have appeared in:</a:t>
            </a:r>
          </a:p>
          <a:p>
            <a:pPr lvl="1"/>
            <a:r>
              <a:rPr lang="en-US" dirty="0" smtClean="0"/>
              <a:t>LCTES 2011</a:t>
            </a:r>
          </a:p>
          <a:p>
            <a:pPr lvl="1"/>
            <a:r>
              <a:rPr lang="en-US" dirty="0" smtClean="0"/>
              <a:t>PLDI 2012 (at least two papers)</a:t>
            </a:r>
          </a:p>
          <a:p>
            <a:pPr lvl="1"/>
            <a:r>
              <a:rPr lang="en-US" dirty="0" smtClean="0"/>
              <a:t>CGO 2012</a:t>
            </a:r>
          </a:p>
          <a:p>
            <a:pPr lvl="2"/>
            <a:r>
              <a:rPr lang="en-US" dirty="0" smtClean="0"/>
              <a:t>A paper where the use of the wrong average changed a negative conclusion into a positive one.</a:t>
            </a:r>
          </a:p>
          <a:p>
            <a:pPr lvl="1"/>
            <a:r>
              <a:rPr lang="en-US" dirty="0" smtClean="0"/>
              <a:t>2007 SPEC Workshop</a:t>
            </a:r>
          </a:p>
          <a:p>
            <a:pPr lvl="2"/>
            <a:r>
              <a:rPr lang="en-US" dirty="0" smtClean="0"/>
              <a:t>A methodology paper by myself and a student that won the best paper award.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not a new observation…</a:t>
            </a:r>
            <a:endParaRPr lang="en-US" dirty="0"/>
          </a:p>
        </p:txBody>
      </p:sp>
      <p:pic>
        <p:nvPicPr>
          <p:cNvPr id="3" name="Picture 2" descr="GlemingWallaceACM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535333" cy="4756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2515" y="6258982"/>
            <a:ext cx="7143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Communications of the ACM, March 1986, pp. 218-221.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82676" y="1074208"/>
            <a:ext cx="7925860" cy="1287993"/>
            <a:chOff x="338665" y="2201332"/>
            <a:chExt cx="7925860" cy="1287993"/>
          </a:xfrm>
        </p:grpSpPr>
        <p:pic>
          <p:nvPicPr>
            <p:cNvPr id="12" name="Picture 11" descr="FlemingWallaceRule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888" y="2362201"/>
              <a:ext cx="7607300" cy="965200"/>
            </a:xfrm>
            <a:prstGeom prst="rect">
              <a:avLst/>
            </a:prstGeom>
          </p:spPr>
        </p:pic>
        <p:sp>
          <p:nvSpPr>
            <p:cNvPr id="13" name="Frame 12"/>
            <p:cNvSpPr/>
            <p:nvPr/>
          </p:nvSpPr>
          <p:spPr>
            <a:xfrm>
              <a:off x="338665" y="2201332"/>
              <a:ext cx="7925860" cy="1287993"/>
            </a:xfrm>
            <a:prstGeom prst="frame">
              <a:avLst/>
            </a:prstGeom>
            <a:solidFill>
              <a:srgbClr val="CDAD2F"/>
            </a:solidFill>
            <a:ln>
              <a:solidFill>
                <a:srgbClr val="CDAD2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397" y="2990615"/>
            <a:ext cx="6315076" cy="1244835"/>
            <a:chOff x="-374650" y="4107387"/>
            <a:chExt cx="6315076" cy="1244835"/>
          </a:xfrm>
        </p:grpSpPr>
        <p:pic>
          <p:nvPicPr>
            <p:cNvPr id="15" name="Picture 14" descr="FlemingWallaceRule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15900" y="4235450"/>
              <a:ext cx="6019800" cy="977900"/>
            </a:xfrm>
            <a:prstGeom prst="rect">
              <a:avLst/>
            </a:prstGeom>
          </p:spPr>
        </p:pic>
        <p:sp>
          <p:nvSpPr>
            <p:cNvPr id="16" name="Frame 15"/>
            <p:cNvSpPr/>
            <p:nvPr/>
          </p:nvSpPr>
          <p:spPr>
            <a:xfrm>
              <a:off x="-374650" y="4107387"/>
              <a:ext cx="6315076" cy="1244835"/>
            </a:xfrm>
            <a:prstGeom prst="frame">
              <a:avLst/>
            </a:prstGeom>
            <a:solidFill>
              <a:srgbClr val="CDAD2F"/>
            </a:solidFill>
            <a:ln>
              <a:solidFill>
                <a:srgbClr val="CDAD2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26303" y="2839435"/>
            <a:ext cx="1782233" cy="242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16"/>
          <p:cNvGrpSpPr/>
          <p:nvPr/>
        </p:nvGrpSpPr>
        <p:grpSpPr>
          <a:xfrm>
            <a:off x="973673" y="4663659"/>
            <a:ext cx="7984064" cy="1793645"/>
            <a:chOff x="2144186" y="5352222"/>
            <a:chExt cx="7984064" cy="1793645"/>
          </a:xfrm>
        </p:grpSpPr>
        <p:pic>
          <p:nvPicPr>
            <p:cNvPr id="18" name="Picture 17" descr="FlemingWallaceRule3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57438" y="5560482"/>
              <a:ext cx="7543800" cy="1397000"/>
            </a:xfrm>
            <a:prstGeom prst="rect">
              <a:avLst/>
            </a:prstGeom>
          </p:spPr>
        </p:pic>
        <p:sp>
          <p:nvSpPr>
            <p:cNvPr id="19" name="Frame 18"/>
            <p:cNvSpPr/>
            <p:nvPr/>
          </p:nvSpPr>
          <p:spPr>
            <a:xfrm>
              <a:off x="2144186" y="5352222"/>
              <a:ext cx="7984064" cy="1793645"/>
            </a:xfrm>
            <a:prstGeom prst="frame">
              <a:avLst/>
            </a:prstGeom>
            <a:solidFill>
              <a:srgbClr val="CDAD2F"/>
            </a:solidFill>
            <a:ln>
              <a:solidFill>
                <a:srgbClr val="CDAD2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45067" y="872066"/>
            <a:ext cx="3086100" cy="2247900"/>
            <a:chOff x="745067" y="872066"/>
            <a:chExt cx="3086100" cy="2247900"/>
          </a:xfrm>
        </p:grpSpPr>
        <p:sp>
          <p:nvSpPr>
            <p:cNvPr id="5" name="Cube 4"/>
            <p:cNvSpPr/>
            <p:nvPr/>
          </p:nvSpPr>
          <p:spPr>
            <a:xfrm>
              <a:off x="745067" y="872066"/>
              <a:ext cx="3086100" cy="2247900"/>
            </a:xfrm>
            <a:prstGeom prst="cube">
              <a:avLst/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933966"/>
              <a:ext cx="1104425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Thing #1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61000" y="2139950"/>
            <a:ext cx="3086100" cy="2247900"/>
            <a:chOff x="5461000" y="2139950"/>
            <a:chExt cx="3086100" cy="2247900"/>
          </a:xfrm>
        </p:grpSpPr>
        <p:sp>
          <p:nvSpPr>
            <p:cNvPr id="6" name="Cube 5"/>
            <p:cNvSpPr/>
            <p:nvPr/>
          </p:nvSpPr>
          <p:spPr>
            <a:xfrm>
              <a:off x="5461000" y="2139950"/>
              <a:ext cx="3086100" cy="2247900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39375" y="2197100"/>
              <a:ext cx="1150080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Thing #2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38300" y="3930650"/>
            <a:ext cx="3086100" cy="2247900"/>
            <a:chOff x="1638300" y="3930650"/>
            <a:chExt cx="3086100" cy="2247900"/>
          </a:xfrm>
        </p:grpSpPr>
        <p:sp>
          <p:nvSpPr>
            <p:cNvPr id="7" name="Cube 6"/>
            <p:cNvSpPr/>
            <p:nvPr/>
          </p:nvSpPr>
          <p:spPr>
            <a:xfrm>
              <a:off x="1638300" y="3930650"/>
              <a:ext cx="3086100" cy="2247900"/>
            </a:xfrm>
            <a:prstGeom prst="cube">
              <a:avLst/>
            </a:prstGeom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85320" y="4018518"/>
              <a:ext cx="1150080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Thing #3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9300" y="1439332"/>
            <a:ext cx="2514600" cy="1672167"/>
            <a:chOff x="749300" y="1439332"/>
            <a:chExt cx="2514600" cy="1672167"/>
          </a:xfrm>
        </p:grpSpPr>
        <p:sp>
          <p:nvSpPr>
            <p:cNvPr id="11" name="TextBox 10"/>
            <p:cNvSpPr txBox="1"/>
            <p:nvPr/>
          </p:nvSpPr>
          <p:spPr>
            <a:xfrm>
              <a:off x="1159704" y="2044583"/>
              <a:ext cx="1693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Aggregation</a:t>
              </a:r>
              <a:endParaRPr lang="en-US" sz="2400" dirty="0"/>
            </a:p>
          </p:txBody>
        </p:sp>
        <p:sp>
          <p:nvSpPr>
            <p:cNvPr id="12" name="Frame 11"/>
            <p:cNvSpPr/>
            <p:nvPr/>
          </p:nvSpPr>
          <p:spPr>
            <a:xfrm>
              <a:off x="749300" y="1439332"/>
              <a:ext cx="2514600" cy="1672167"/>
            </a:xfrm>
            <a:prstGeom prst="fram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61000" y="2715683"/>
            <a:ext cx="2514600" cy="1672167"/>
            <a:chOff x="5461000" y="2715683"/>
            <a:chExt cx="2514600" cy="1672167"/>
          </a:xfrm>
        </p:grpSpPr>
        <p:sp>
          <p:nvSpPr>
            <p:cNvPr id="13" name="TextBox 12"/>
            <p:cNvSpPr txBox="1"/>
            <p:nvPr/>
          </p:nvSpPr>
          <p:spPr>
            <a:xfrm>
              <a:off x="6087358" y="3320934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Learning</a:t>
              </a:r>
              <a:endParaRPr lang="en-US" sz="2400" dirty="0"/>
            </a:p>
          </p:txBody>
        </p:sp>
        <p:sp>
          <p:nvSpPr>
            <p:cNvPr id="14" name="Frame 13"/>
            <p:cNvSpPr/>
            <p:nvPr/>
          </p:nvSpPr>
          <p:spPr>
            <a:xfrm>
              <a:off x="5461000" y="2715683"/>
              <a:ext cx="2514600" cy="1672167"/>
            </a:xfrm>
            <a:prstGeom prst="fram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506383"/>
            <a:ext cx="2514600" cy="1672167"/>
            <a:chOff x="1676400" y="4506383"/>
            <a:chExt cx="2514600" cy="1672167"/>
          </a:xfrm>
        </p:grpSpPr>
        <p:sp>
          <p:nvSpPr>
            <p:cNvPr id="15" name="TextBox 14"/>
            <p:cNvSpPr txBox="1"/>
            <p:nvPr/>
          </p:nvSpPr>
          <p:spPr>
            <a:xfrm>
              <a:off x="1898802" y="5111634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Reproducibility</a:t>
              </a:r>
              <a:endParaRPr lang="en-US" sz="2400" dirty="0"/>
            </a:p>
          </p:txBody>
        </p:sp>
        <p:sp>
          <p:nvSpPr>
            <p:cNvPr id="16" name="Frame 15"/>
            <p:cNvSpPr/>
            <p:nvPr/>
          </p:nvSpPr>
          <p:spPr>
            <a:xfrm>
              <a:off x="1676400" y="4506383"/>
              <a:ext cx="2514600" cy="1672167"/>
            </a:xfrm>
            <a:prstGeom prst="frame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96383" y="4387850"/>
            <a:ext cx="2379217" cy="2638241"/>
            <a:chOff x="5596383" y="4387850"/>
            <a:chExt cx="2379217" cy="2638241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96383" y="4387850"/>
              <a:ext cx="2379217" cy="2638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9"/>
            <p:cNvGrpSpPr/>
            <p:nvPr/>
          </p:nvGrpSpPr>
          <p:grpSpPr>
            <a:xfrm>
              <a:off x="6382225" y="5617749"/>
              <a:ext cx="1409502" cy="830997"/>
              <a:chOff x="7734081" y="4506383"/>
              <a:chExt cx="1409502" cy="830997"/>
            </a:xfrm>
          </p:grpSpPr>
          <p:sp>
            <p:nvSpPr>
              <p:cNvPr id="28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67472" y="4651775"/>
                <a:ext cx="1352777" cy="5754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34081" y="4506383"/>
                <a:ext cx="140950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/>
                  <a:t>SPEC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 smtClean="0"/>
                  <a:t>Research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873894" y="-12581"/>
            <a:ext cx="2379217" cy="2638241"/>
            <a:chOff x="3873894" y="-12581"/>
            <a:chExt cx="2379217" cy="2638241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3894" y="-12581"/>
              <a:ext cx="2379217" cy="2638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" name="Group 30"/>
            <p:cNvGrpSpPr/>
            <p:nvPr/>
          </p:nvGrpSpPr>
          <p:grpSpPr>
            <a:xfrm>
              <a:off x="4622802" y="1388533"/>
              <a:ext cx="1409502" cy="575406"/>
              <a:chOff x="7734081" y="4651775"/>
              <a:chExt cx="1409502" cy="575406"/>
            </a:xfrm>
          </p:grpSpPr>
          <p:sp>
            <p:nvSpPr>
              <p:cNvPr id="32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67472" y="4651775"/>
                <a:ext cx="1352777" cy="5754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34081" y="4691049"/>
                <a:ext cx="140950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/>
                  <a:t>Evaluate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need to dig dusty papers…</a:t>
            </a:r>
            <a:endParaRPr lang="en-US" dirty="0"/>
          </a:p>
        </p:txBody>
      </p:sp>
      <p:pic>
        <p:nvPicPr>
          <p:cNvPr id="3" name="Picture 2" descr="Wikipedia-Banner-GeoMe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8" y="1417638"/>
            <a:ext cx="7471304" cy="275751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5290" y="4382032"/>
            <a:ext cx="7473421" cy="2315074"/>
            <a:chOff x="835290" y="4382032"/>
            <a:chExt cx="7473421" cy="2315074"/>
          </a:xfrm>
        </p:grpSpPr>
        <p:pic>
          <p:nvPicPr>
            <p:cNvPr id="4" name="Picture 3" descr="Wikipedia-GeoMe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290" y="4382032"/>
              <a:ext cx="7473421" cy="2315074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4673600" y="5926667"/>
              <a:ext cx="2353733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57819" y="56242"/>
            <a:ext cx="9621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the computing scientist returns to the Store….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908" y="3958560"/>
            <a:ext cx="3434677" cy="258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63908" y="654751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http://www.businessinsider.com/10-ways-to-fix-googles-busted-android-app-market-2010-1?op=1</a:t>
            </a:r>
            <a:endParaRPr lang="en-US" sz="800" dirty="0">
              <a:solidFill>
                <a:srgbClr val="A6A6A6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263908" y="1100674"/>
            <a:ext cx="2144253" cy="2325506"/>
          </a:xfrm>
          <a:prstGeom prst="cloudCallout">
            <a:avLst>
              <a:gd name="adj1" fmla="val -12372"/>
              <a:gd name="adj2" fmla="val 851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???</a:t>
            </a:r>
            <a:endParaRPr lang="en-US" sz="36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29639" y="3640622"/>
            <a:ext cx="2204423" cy="279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6380953" y="6439889"/>
            <a:ext cx="2553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rgbClr val="A6A6A6"/>
                </a:solidFill>
              </a:rPr>
              <a:t>http://bitchmagazine.org/post/beyond-the-panel-an-interview-with-danielle-corsetto-of-girls-with-slingshots</a:t>
            </a:r>
            <a:endParaRPr lang="en-US" sz="800" dirty="0">
              <a:solidFill>
                <a:srgbClr val="A6A6A6"/>
              </a:solidFill>
            </a:endParaRPr>
          </a:p>
        </p:txBody>
      </p:sp>
      <p:pic>
        <p:nvPicPr>
          <p:cNvPr id="20" name="Picture 19" descr="Discount-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2920">
            <a:off x="5585597" y="3550834"/>
            <a:ext cx="783957" cy="12773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98586" y="6146143"/>
            <a:ext cx="193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$ 3,000.00</a:t>
            </a:r>
            <a:endParaRPr lang="en-US" sz="3200" dirty="0"/>
          </a:p>
        </p:txBody>
      </p:sp>
      <p:pic>
        <p:nvPicPr>
          <p:cNvPr id="22" name="Picture 21" descr="Discount-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46586">
            <a:off x="4484820" y="4871812"/>
            <a:ext cx="824487" cy="13586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74621" y="4382526"/>
            <a:ext cx="1628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$ 200.00</a:t>
            </a:r>
            <a:endParaRPr lang="en-US" sz="3200" dirty="0"/>
          </a:p>
        </p:txBody>
      </p:sp>
      <p:sp>
        <p:nvSpPr>
          <p:cNvPr id="9" name="Oval Callout 8"/>
          <p:cNvSpPr/>
          <p:nvPr/>
        </p:nvSpPr>
        <p:spPr>
          <a:xfrm>
            <a:off x="2820517" y="702573"/>
            <a:ext cx="6323483" cy="2723607"/>
          </a:xfrm>
          <a:prstGeom prst="wedgeEllipseCallout">
            <a:avLst>
              <a:gd name="adj1" fmla="val 27100"/>
              <a:gd name="adj2" fmla="val 65601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Hello. I am just back from Beijing. Now I know that we should take the geometric average of percentages.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3908" y="56242"/>
            <a:ext cx="85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a computing scientist entered a Store….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908" y="3958560"/>
            <a:ext cx="3434677" cy="258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63908" y="654751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http://www.businessinsider.com/10-ways-to-fix-googles-busted-android-app-market-2010-1?op=1</a:t>
            </a:r>
            <a:endParaRPr lang="en-US" sz="800" dirty="0">
              <a:solidFill>
                <a:srgbClr val="A6A6A6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29639" y="3640622"/>
            <a:ext cx="2204423" cy="279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6380953" y="6439889"/>
            <a:ext cx="2553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rgbClr val="A6A6A6"/>
                </a:solidFill>
              </a:rPr>
              <a:t>http://bitchmagazine.org/post/beyond-the-panel-an-interview-with-danielle-corsetto-of-girls-with-slingshots</a:t>
            </a:r>
            <a:endParaRPr lang="en-US" sz="800" dirty="0">
              <a:solidFill>
                <a:srgbClr val="A6A6A6"/>
              </a:solidFill>
            </a:endParaRPr>
          </a:p>
        </p:txBody>
      </p:sp>
      <p:pic>
        <p:nvPicPr>
          <p:cNvPr id="21" name="Picture 20" descr="Discount-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92920">
            <a:off x="5585597" y="3550834"/>
            <a:ext cx="783957" cy="12773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98586" y="6146143"/>
            <a:ext cx="193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$ 3,000.00</a:t>
            </a:r>
            <a:endParaRPr lang="en-US" sz="3200" dirty="0"/>
          </a:p>
        </p:txBody>
      </p:sp>
      <p:pic>
        <p:nvPicPr>
          <p:cNvPr id="23" name="Picture 22" descr="Discount-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46586">
            <a:off x="4484820" y="4871812"/>
            <a:ext cx="824487" cy="13586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4621" y="4382526"/>
            <a:ext cx="1628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$ 200.00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20517" y="702573"/>
            <a:ext cx="6323483" cy="2723607"/>
            <a:chOff x="2820517" y="702573"/>
            <a:chExt cx="6323483" cy="2723607"/>
          </a:xfrm>
        </p:grpSpPr>
        <p:sp>
          <p:nvSpPr>
            <p:cNvPr id="9" name="Oval Callout 8"/>
            <p:cNvSpPr/>
            <p:nvPr/>
          </p:nvSpPr>
          <p:spPr>
            <a:xfrm>
              <a:off x="2820517" y="702573"/>
              <a:ext cx="6323483" cy="2723607"/>
            </a:xfrm>
            <a:prstGeom prst="wedgeEllipseCallout">
              <a:avLst>
                <a:gd name="adj1" fmla="val 28926"/>
                <a:gd name="adj2" fmla="val 63179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Thus I should get               .                = 22.36% discount and pay 0.7764×$3,200 = $2,484.48</a:t>
              </a:r>
              <a:endParaRPr lang="en-US" sz="3200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6640739" y="1076147"/>
            <a:ext cx="1576161" cy="57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Equation" r:id="rId7" imgW="596900" imgH="215900" progId="Equation.DSMT4">
                    <p:embed/>
                  </p:oleObj>
                </mc:Choice>
                <mc:Fallback>
                  <p:oleObj name="Equation" r:id="rId7" imgW="596900" imgH="2159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0739" y="1076147"/>
                          <a:ext cx="1576161" cy="570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Oval Callout 17"/>
          <p:cNvSpPr/>
          <p:nvPr/>
        </p:nvSpPr>
        <p:spPr>
          <a:xfrm>
            <a:off x="131955" y="923747"/>
            <a:ext cx="3315344" cy="2502433"/>
          </a:xfrm>
          <a:prstGeom prst="wedgeEllipseCallout">
            <a:avLst>
              <a:gd name="adj1" fmla="val -19220"/>
              <a:gd name="adj2" fmla="val 82275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Sorry Ma’am, we don’t average percentages…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3908" y="56242"/>
            <a:ext cx="85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a computing scientist entered a Store….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908" y="3958560"/>
            <a:ext cx="3434677" cy="258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63908" y="654751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http://www.businessinsider.com/10-ways-to-fix-googles-busted-android-app-market-2010-1?op=1</a:t>
            </a:r>
            <a:endParaRPr lang="en-US" sz="800" dirty="0">
              <a:solidFill>
                <a:srgbClr val="A6A6A6"/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29639" y="3640622"/>
            <a:ext cx="2204423" cy="279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6380953" y="6439889"/>
            <a:ext cx="2553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rgbClr val="A6A6A6"/>
                </a:solidFill>
              </a:rPr>
              <a:t>http://bitchmagazine.org/post/beyond-the-panel-an-interview-with-danielle-corsetto-of-girls-with-slingshots</a:t>
            </a:r>
            <a:endParaRPr lang="en-US" sz="800" dirty="0">
              <a:solidFill>
                <a:srgbClr val="A6A6A6"/>
              </a:solidFill>
            </a:endParaRPr>
          </a:p>
        </p:txBody>
      </p:sp>
      <p:pic>
        <p:nvPicPr>
          <p:cNvPr id="21" name="Picture 20" descr="Discount-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2920">
            <a:off x="5585597" y="3550834"/>
            <a:ext cx="783957" cy="12773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98586" y="6146143"/>
            <a:ext cx="193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$ 3,000.00</a:t>
            </a:r>
            <a:endParaRPr lang="en-US" sz="3200" dirty="0"/>
          </a:p>
        </p:txBody>
      </p:sp>
      <p:pic>
        <p:nvPicPr>
          <p:cNvPr id="23" name="Picture 22" descr="Discount-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46586">
            <a:off x="4484820" y="4871812"/>
            <a:ext cx="824487" cy="13586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74621" y="4382526"/>
            <a:ext cx="1628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$ 200.00</a:t>
            </a:r>
            <a:endParaRPr lang="en-US" sz="3200" dirty="0"/>
          </a:p>
        </p:txBody>
      </p:sp>
      <p:sp>
        <p:nvSpPr>
          <p:cNvPr id="18" name="Oval Callout 17"/>
          <p:cNvSpPr/>
          <p:nvPr/>
        </p:nvSpPr>
        <p:spPr>
          <a:xfrm>
            <a:off x="131954" y="923747"/>
            <a:ext cx="8364346" cy="2502433"/>
          </a:xfrm>
          <a:prstGeom prst="wedgeEllipseCallout">
            <a:avLst>
              <a:gd name="adj1" fmla="val -19220"/>
              <a:gd name="adj2" fmla="val 82275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original price is $ 3,200. You pay </a:t>
            </a:r>
          </a:p>
          <a:p>
            <a:pPr algn="ctr"/>
            <a:r>
              <a:rPr lang="en-US" sz="2800" dirty="0" smtClean="0"/>
              <a:t>$ 2,700 + $ 100 = $ 2,800.</a:t>
            </a:r>
          </a:p>
          <a:p>
            <a:pPr algn="ctr"/>
            <a:r>
              <a:rPr lang="en-US" sz="2800" dirty="0" smtClean="0"/>
              <a:t>If you want an aggregate summary,</a:t>
            </a:r>
          </a:p>
          <a:p>
            <a:pPr algn="ctr"/>
            <a:r>
              <a:rPr lang="en-US" sz="2800" dirty="0" smtClean="0"/>
              <a:t>your discount is 400/3,200 = 12.5%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8700"/>
            <a:ext cx="8229600" cy="1604962"/>
          </a:xfrm>
        </p:spPr>
        <p:txBody>
          <a:bodyPr>
            <a:normAutofit/>
          </a:bodyPr>
          <a:lstStyle/>
          <a:p>
            <a:r>
              <a:rPr lang="en-US" dirty="0" smtClean="0"/>
              <a:t>Disregard to methodology when using automated learning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600700" y="86783"/>
            <a:ext cx="3086100" cy="2247900"/>
            <a:chOff x="5461000" y="2139950"/>
            <a:chExt cx="3086100" cy="2247900"/>
          </a:xfrm>
        </p:grpSpPr>
        <p:sp>
          <p:nvSpPr>
            <p:cNvPr id="4" name="Cube 3"/>
            <p:cNvSpPr/>
            <p:nvPr/>
          </p:nvSpPr>
          <p:spPr>
            <a:xfrm>
              <a:off x="5461000" y="2139950"/>
              <a:ext cx="3086100" cy="2247900"/>
            </a:xfrm>
            <a:prstGeom prst="cube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39375" y="2197100"/>
              <a:ext cx="1150080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halkboard"/>
                  <a:cs typeface="Chalkboard"/>
                </a:rPr>
                <a:t>Thing #2</a:t>
              </a:r>
              <a:endParaRPr lang="en-US" dirty="0">
                <a:latin typeface="Chalkboard"/>
                <a:cs typeface="Chalkboard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00700" y="662516"/>
            <a:ext cx="2514600" cy="1672167"/>
            <a:chOff x="5461000" y="2715683"/>
            <a:chExt cx="2514600" cy="1672167"/>
          </a:xfrm>
        </p:grpSpPr>
        <p:sp>
          <p:nvSpPr>
            <p:cNvPr id="7" name="TextBox 6"/>
            <p:cNvSpPr txBox="1"/>
            <p:nvPr/>
          </p:nvSpPr>
          <p:spPr>
            <a:xfrm>
              <a:off x="6087358" y="3320934"/>
              <a:ext cx="12618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Learning</a:t>
              </a:r>
              <a:endParaRPr lang="en-US" sz="2400" dirty="0"/>
            </a:p>
          </p:txBody>
        </p:sp>
        <p:sp>
          <p:nvSpPr>
            <p:cNvPr id="8" name="Frame 7"/>
            <p:cNvSpPr/>
            <p:nvPr/>
          </p:nvSpPr>
          <p:spPr>
            <a:xfrm>
              <a:off x="5461000" y="2715683"/>
              <a:ext cx="2514600" cy="1672167"/>
            </a:xfrm>
            <a:prstGeom prst="frame">
              <a:avLst/>
            </a:pr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8700"/>
            <a:ext cx="8229600" cy="180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Evaluation of Feedback Directed Optimization (FDO)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6665913" y="1045167"/>
            <a:ext cx="1687512" cy="1922865"/>
            <a:chOff x="6665913" y="816567"/>
            <a:chExt cx="1687512" cy="1922865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665913" y="816567"/>
              <a:ext cx="1687512" cy="1922865"/>
              <a:chOff x="4075381" y="3343745"/>
              <a:chExt cx="1687811" cy="2245370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137592" y="3343745"/>
                <a:ext cx="1625600" cy="20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075381" y="5337536"/>
                <a:ext cx="1376606" cy="251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800" dirty="0">
                    <a:solidFill>
                      <a:schemeClr val="bg1">
                        <a:lumMod val="75000"/>
                      </a:schemeClr>
                    </a:solidFill>
                  </a:rPr>
                  <a:t>http://</a:t>
                </a:r>
                <a:r>
                  <a:rPr lang="en-US" sz="800" dirty="0" err="1">
                    <a:solidFill>
                      <a:schemeClr val="bg1">
                        <a:lumMod val="75000"/>
                      </a:schemeClr>
                    </a:solidFill>
                  </a:rPr>
                  <a:t>www.orchardoo.com</a:t>
                </a:r>
                <a:endParaRPr lang="en-US" sz="8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950075" y="1924050"/>
              <a:ext cx="1184275" cy="369888"/>
            </a:xfrm>
            <a:prstGeom prst="rect">
              <a:avLst/>
            </a:prstGeom>
            <a:gradFill rotWithShape="1">
              <a:gsLst>
                <a:gs pos="0">
                  <a:srgbClr val="D0ADCA">
                    <a:alpha val="84000"/>
                  </a:srgbClr>
                </a:gs>
                <a:gs pos="100000">
                  <a:srgbClr val="FFFFFF">
                    <a:alpha val="84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/>
                <a:t>Compiler</a:t>
              </a:r>
            </a:p>
          </p:txBody>
        </p:sp>
      </p:grpSp>
      <p:grpSp>
        <p:nvGrpSpPr>
          <p:cNvPr id="11" name="Group 18"/>
          <p:cNvGrpSpPr/>
          <p:nvPr/>
        </p:nvGrpSpPr>
        <p:grpSpPr>
          <a:xfrm>
            <a:off x="3650456" y="1054100"/>
            <a:ext cx="1930400" cy="1689100"/>
            <a:chOff x="3771900" y="482600"/>
            <a:chExt cx="1930400" cy="1689100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71900" y="482600"/>
              <a:ext cx="1930400" cy="168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4098118" y="1003985"/>
              <a:ext cx="1277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Application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762000" y="1054100"/>
            <a:ext cx="1803400" cy="1689100"/>
            <a:chOff x="762000" y="825500"/>
            <a:chExt cx="1803400" cy="1689100"/>
          </a:xfrm>
        </p:grpSpPr>
        <p:sp>
          <p:nvSpPr>
            <p:cNvPr id="4" name="Oval 3"/>
            <p:cNvSpPr/>
            <p:nvPr/>
          </p:nvSpPr>
          <p:spPr>
            <a:xfrm>
              <a:off x="1219200" y="1473200"/>
              <a:ext cx="355600" cy="3429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78000" y="1778000"/>
              <a:ext cx="495300" cy="203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mond 5"/>
            <p:cNvSpPr/>
            <p:nvPr/>
          </p:nvSpPr>
          <p:spPr>
            <a:xfrm>
              <a:off x="1308100" y="1981200"/>
              <a:ext cx="355600" cy="40640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2120900" y="1270000"/>
              <a:ext cx="330200" cy="342900"/>
            </a:xfrm>
            <a:prstGeom prst="parallelogram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gular Pentagon 7"/>
            <p:cNvSpPr/>
            <p:nvPr/>
          </p:nvSpPr>
          <p:spPr>
            <a:xfrm>
              <a:off x="1892300" y="2070100"/>
              <a:ext cx="330200" cy="342900"/>
            </a:xfrm>
            <a:prstGeom prst="pent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/>
          </p:nvSpPr>
          <p:spPr>
            <a:xfrm>
              <a:off x="1714500" y="1231900"/>
              <a:ext cx="298450" cy="333375"/>
            </a:xfrm>
            <a:prstGeom prst="rt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0" y="825500"/>
              <a:ext cx="1803400" cy="16891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2000" y="825500"/>
              <a:ext cx="12446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Application </a:t>
              </a:r>
            </a:p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Inputs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59417" y="266412"/>
            <a:ext cx="1732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have: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952932" y="3733800"/>
            <a:ext cx="5210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want to measure the</a:t>
            </a:r>
          </a:p>
          <a:p>
            <a:r>
              <a:rPr lang="en-US" sz="3200" dirty="0" smtClean="0"/>
              <a:t>effectiveness of an FDO-based</a:t>
            </a:r>
          </a:p>
          <a:p>
            <a:r>
              <a:rPr lang="en-US" sz="3200" dirty="0" smtClean="0"/>
              <a:t>code transformation.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505085" y="1882691"/>
            <a:ext cx="1930400" cy="1689100"/>
            <a:chOff x="3771900" y="482600"/>
            <a:chExt cx="1930400" cy="16891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1900" y="482600"/>
              <a:ext cx="1930400" cy="168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4098118" y="1003985"/>
              <a:ext cx="1277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Application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977896" y="711199"/>
            <a:ext cx="355600" cy="342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36696" y="1015999"/>
            <a:ext cx="495300" cy="2032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1066796" y="1219199"/>
            <a:ext cx="355600" cy="406400"/>
          </a:xfrm>
          <a:prstGeom prst="diamond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>
            <a:off x="1879596" y="507999"/>
            <a:ext cx="330200" cy="342900"/>
          </a:xfrm>
          <a:prstGeom prst="parallelogram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gular Pentagon 29"/>
          <p:cNvSpPr/>
          <p:nvPr/>
        </p:nvSpPr>
        <p:spPr>
          <a:xfrm>
            <a:off x="1650996" y="1308099"/>
            <a:ext cx="330200" cy="342900"/>
          </a:xfrm>
          <a:prstGeom prst="pentago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>
            <a:off x="1473196" y="469899"/>
            <a:ext cx="298450" cy="333375"/>
          </a:xfrm>
          <a:prstGeom prst="rt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4562" y="63499"/>
            <a:ext cx="1803400" cy="16891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20696" y="63499"/>
            <a:ext cx="1244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Application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Inputs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68"/>
          <p:cNvGrpSpPr/>
          <p:nvPr/>
        </p:nvGrpSpPr>
        <p:grpSpPr>
          <a:xfrm>
            <a:off x="2766977" y="1765809"/>
            <a:ext cx="2688797" cy="1922865"/>
            <a:chOff x="2766977" y="1765809"/>
            <a:chExt cx="2688797" cy="1922865"/>
          </a:xfrm>
        </p:grpSpPr>
        <p:grpSp>
          <p:nvGrpSpPr>
            <p:cNvPr id="6" name="Group 33"/>
            <p:cNvGrpSpPr/>
            <p:nvPr/>
          </p:nvGrpSpPr>
          <p:grpSpPr>
            <a:xfrm>
              <a:off x="3768262" y="1765809"/>
              <a:ext cx="1687512" cy="1922865"/>
              <a:chOff x="2513013" y="1513698"/>
              <a:chExt cx="1687512" cy="1922865"/>
            </a:xfrm>
          </p:grpSpPr>
          <p:grpSp>
            <p:nvGrpSpPr>
              <p:cNvPr id="7" name="Group 9"/>
              <p:cNvGrpSpPr/>
              <p:nvPr/>
            </p:nvGrpSpPr>
            <p:grpSpPr>
              <a:xfrm>
                <a:off x="2513013" y="1513698"/>
                <a:ext cx="1687512" cy="1922865"/>
                <a:chOff x="6665913" y="816567"/>
                <a:chExt cx="1687512" cy="1922865"/>
              </a:xfrm>
            </p:grpSpPr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6665913" y="816567"/>
                  <a:ext cx="1687512" cy="1922865"/>
                  <a:chOff x="4075381" y="3343745"/>
                  <a:chExt cx="1687811" cy="2245370"/>
                </a:xfrm>
              </p:grpSpPr>
              <p:pic>
                <p:nvPicPr>
                  <p:cNvPr id="13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4137592" y="3343745"/>
                    <a:ext cx="1625600" cy="2032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" name="Rectangle 13"/>
                  <p:cNvSpPr/>
                  <p:nvPr/>
                </p:nvSpPr>
                <p:spPr>
                  <a:xfrm>
                    <a:off x="4075381" y="5337536"/>
                    <a:ext cx="1376606" cy="25157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800" dirty="0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http://</a:t>
                    </a:r>
                    <a:r>
                      <a:rPr lang="en-US" sz="800" dirty="0" err="1">
                        <a:solidFill>
                          <a:schemeClr val="bg1">
                            <a:lumMod val="75000"/>
                          </a:schemeClr>
                        </a:solidFill>
                      </a:rPr>
                      <a:t>www.orchardoo.com</a:t>
                    </a:r>
                    <a:endParaRPr lang="en-US" sz="800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2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6950075" y="1924050"/>
                  <a:ext cx="1184275" cy="369888"/>
                </a:xfrm>
                <a:prstGeom prst="rect">
                  <a:avLst/>
                </a:prstGeom>
                <a:gradFill rotWithShape="1">
                  <a:gsLst>
                    <a:gs pos="0">
                      <a:srgbClr val="D0ADCA">
                        <a:alpha val="84000"/>
                      </a:srgbClr>
                    </a:gs>
                    <a:gs pos="100000">
                      <a:srgbClr val="FFFFFF">
                        <a:alpha val="84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b="1" dirty="0"/>
                    <a:t>Compiler</a:t>
                  </a:r>
                </a:p>
              </p:txBody>
            </p:sp>
          </p:grpSp>
          <p:grpSp>
            <p:nvGrpSpPr>
              <p:cNvPr id="11" name="Group 23"/>
              <p:cNvGrpSpPr/>
              <p:nvPr/>
            </p:nvGrpSpPr>
            <p:grpSpPr>
              <a:xfrm>
                <a:off x="3171190" y="1631055"/>
                <a:ext cx="667385" cy="927521"/>
                <a:chOff x="7636160" y="1813626"/>
                <a:chExt cx="667385" cy="927521"/>
              </a:xfrm>
            </p:grpSpPr>
            <p:sp>
              <p:nvSpPr>
                <p:cNvPr id="17" name="Punched Tape 16"/>
                <p:cNvSpPr/>
                <p:nvPr/>
              </p:nvSpPr>
              <p:spPr>
                <a:xfrm>
                  <a:off x="7636160" y="1813626"/>
                  <a:ext cx="667385" cy="581118"/>
                </a:xfrm>
                <a:prstGeom prst="flowChartPunchedTape">
                  <a:avLst/>
                </a:prstGeom>
                <a:solidFill>
                  <a:srgbClr val="FFFFFF"/>
                </a:solidFill>
                <a:ln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</p: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7177660" y="2281853"/>
                  <a:ext cx="917794" cy="794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7742490" y="1873359"/>
                  <a:ext cx="4617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Courier"/>
                      <a:cs typeface="Courier"/>
                    </a:rPr>
                    <a:t>-I</a:t>
                  </a:r>
                  <a:endParaRPr lang="en-US" b="1" dirty="0">
                    <a:latin typeface="Courier"/>
                    <a:cs typeface="Courier"/>
                  </a:endParaRPr>
                </a:p>
              </p:txBody>
            </p:sp>
          </p:grpSp>
        </p:grpSp>
        <p:sp>
          <p:nvSpPr>
            <p:cNvPr id="47" name="Right Arrow 46"/>
            <p:cNvSpPr/>
            <p:nvPr/>
          </p:nvSpPr>
          <p:spPr>
            <a:xfrm>
              <a:off x="2766977" y="2404076"/>
              <a:ext cx="669793" cy="40661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69"/>
          <p:cNvGrpSpPr/>
          <p:nvPr/>
        </p:nvGrpSpPr>
        <p:grpSpPr>
          <a:xfrm>
            <a:off x="5787265" y="1870675"/>
            <a:ext cx="2695541" cy="1713133"/>
            <a:chOff x="5787265" y="1870675"/>
            <a:chExt cx="2695541" cy="1713133"/>
          </a:xfrm>
        </p:grpSpPr>
        <p:grpSp>
          <p:nvGrpSpPr>
            <p:cNvPr id="16" name="Group 35"/>
            <p:cNvGrpSpPr/>
            <p:nvPr/>
          </p:nvGrpSpPr>
          <p:grpSpPr>
            <a:xfrm>
              <a:off x="6771616" y="1870675"/>
              <a:ext cx="1711190" cy="1713133"/>
              <a:chOff x="4678646" y="1509929"/>
              <a:chExt cx="1711190" cy="1713133"/>
            </a:xfrm>
          </p:grpSpPr>
          <p:pic>
            <p:nvPicPr>
              <p:cNvPr id="34819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78646" y="1509929"/>
                <a:ext cx="1711190" cy="1711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000841" y="1564497"/>
                <a:ext cx="10668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789987" y="2576731"/>
                <a:ext cx="14885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Instrumented</a:t>
                </a:r>
              </a:p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Code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Right Arrow 47"/>
            <p:cNvSpPr/>
            <p:nvPr/>
          </p:nvSpPr>
          <p:spPr>
            <a:xfrm>
              <a:off x="5787265" y="2404076"/>
              <a:ext cx="669793" cy="40661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ight Arrow 49"/>
          <p:cNvSpPr/>
          <p:nvPr/>
        </p:nvSpPr>
        <p:spPr>
          <a:xfrm rot="5400000">
            <a:off x="7292315" y="1147590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70"/>
          <p:cNvGrpSpPr/>
          <p:nvPr/>
        </p:nvGrpSpPr>
        <p:grpSpPr>
          <a:xfrm>
            <a:off x="6692857" y="3715064"/>
            <a:ext cx="1868709" cy="2650215"/>
            <a:chOff x="6692857" y="3715064"/>
            <a:chExt cx="1868709" cy="2650215"/>
          </a:xfrm>
        </p:grpSpPr>
        <p:sp>
          <p:nvSpPr>
            <p:cNvPr id="51" name="Right Arrow 50"/>
            <p:cNvSpPr/>
            <p:nvPr/>
          </p:nvSpPr>
          <p:spPr>
            <a:xfrm rot="5400000">
              <a:off x="7292315" y="3846655"/>
              <a:ext cx="669793" cy="40661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4"/>
            <p:cNvGrpSpPr/>
            <p:nvPr/>
          </p:nvGrpSpPr>
          <p:grpSpPr>
            <a:xfrm>
              <a:off x="6692857" y="4587977"/>
              <a:ext cx="1868709" cy="1777302"/>
              <a:chOff x="6692857" y="4587977"/>
              <a:chExt cx="1868709" cy="1777302"/>
            </a:xfrm>
          </p:grpSpPr>
          <p:pic>
            <p:nvPicPr>
              <p:cNvPr id="34822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692857" y="4587977"/>
                <a:ext cx="1868709" cy="137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2" name="Group 53"/>
              <p:cNvGrpSpPr/>
              <p:nvPr/>
            </p:nvGrpSpPr>
            <p:grpSpPr>
              <a:xfrm>
                <a:off x="7017490" y="5958364"/>
                <a:ext cx="1219442" cy="406915"/>
                <a:chOff x="7017507" y="5958364"/>
                <a:chExt cx="1219442" cy="406915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7017507" y="6022379"/>
                  <a:ext cx="355600" cy="342900"/>
                </a:xfrm>
                <a:prstGeom prst="ellipse">
                  <a:avLst/>
                </a:prstGeom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423906" y="5958364"/>
                  <a:ext cx="81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Profile</a:t>
                  </a:r>
                  <a:endParaRPr lang="en-US" b="1" dirty="0"/>
                </a:p>
              </p:txBody>
            </p:sp>
          </p:grpSp>
        </p:grpSp>
      </p:grpSp>
      <p:grpSp>
        <p:nvGrpSpPr>
          <p:cNvPr id="23" name="Group 64"/>
          <p:cNvGrpSpPr/>
          <p:nvPr/>
        </p:nvGrpSpPr>
        <p:grpSpPr>
          <a:xfrm>
            <a:off x="6347936" y="63499"/>
            <a:ext cx="1837266" cy="881671"/>
            <a:chOff x="2031996" y="4638596"/>
            <a:chExt cx="1837266" cy="881671"/>
          </a:xfrm>
        </p:grpSpPr>
        <p:sp>
          <p:nvSpPr>
            <p:cNvPr id="63" name="Rectangle 62"/>
            <p:cNvSpPr/>
            <p:nvPr/>
          </p:nvSpPr>
          <p:spPr>
            <a:xfrm>
              <a:off x="2065862" y="4638596"/>
              <a:ext cx="1803400" cy="8816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031996" y="4638596"/>
              <a:ext cx="9263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Training </a:t>
              </a:r>
            </a:p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Set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0.70885 -0.04976 " pathEditMode="relative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gular Pentagon 6"/>
          <p:cNvSpPr/>
          <p:nvPr/>
        </p:nvSpPr>
        <p:spPr>
          <a:xfrm>
            <a:off x="1650996" y="1308099"/>
            <a:ext cx="330200" cy="342900"/>
          </a:xfrm>
          <a:prstGeom prst="pentago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4562" y="63499"/>
            <a:ext cx="1803400" cy="16891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0696" y="63499"/>
            <a:ext cx="115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Evaluation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05085" y="1882691"/>
            <a:ext cx="1930400" cy="1689100"/>
            <a:chOff x="3771900" y="482600"/>
            <a:chExt cx="1930400" cy="16891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1900" y="482600"/>
              <a:ext cx="1930400" cy="168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4098118" y="1003985"/>
              <a:ext cx="1277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Application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3749408" y="1765809"/>
            <a:ext cx="1687512" cy="1922865"/>
            <a:chOff x="2513013" y="1513698"/>
            <a:chExt cx="1687512" cy="1922865"/>
          </a:xfrm>
        </p:grpSpPr>
        <p:grpSp>
          <p:nvGrpSpPr>
            <p:cNvPr id="11" name="Group 9"/>
            <p:cNvGrpSpPr/>
            <p:nvPr/>
          </p:nvGrpSpPr>
          <p:grpSpPr>
            <a:xfrm>
              <a:off x="2513013" y="1513698"/>
              <a:ext cx="1687512" cy="1922865"/>
              <a:chOff x="6665913" y="816567"/>
              <a:chExt cx="1687512" cy="1922865"/>
            </a:xfrm>
          </p:grpSpPr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6665913" y="816567"/>
                <a:ext cx="1687512" cy="1922865"/>
                <a:chOff x="4075381" y="3343745"/>
                <a:chExt cx="1687811" cy="2245370"/>
              </a:xfrm>
            </p:grpSpPr>
            <p:pic>
              <p:nvPicPr>
                <p:cNvPr id="28" name="Picture 2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137592" y="3343745"/>
                  <a:ext cx="1625600" cy="203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4075381" y="5337536"/>
                  <a:ext cx="1376606" cy="2515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http://</a:t>
                  </a:r>
                  <a:r>
                    <a:rPr lang="en-US" sz="800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www.orchardoo.com</a:t>
                  </a:r>
                  <a:endParaRPr lang="en-US" sz="80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6950075" y="1924050"/>
                <a:ext cx="1184275" cy="369888"/>
              </a:xfrm>
              <a:prstGeom prst="rect">
                <a:avLst/>
              </a:prstGeom>
              <a:gradFill rotWithShape="1">
                <a:gsLst>
                  <a:gs pos="0">
                    <a:srgbClr val="D0ADCA">
                      <a:alpha val="84000"/>
                    </a:srgbClr>
                  </a:gs>
                  <a:gs pos="100000">
                    <a:srgbClr val="FFFFFF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/>
                  <a:t>Compiler</a:t>
                </a:r>
              </a:p>
            </p:txBody>
          </p:sp>
        </p:grpSp>
        <p:grpSp>
          <p:nvGrpSpPr>
            <p:cNvPr id="17" name="Group 23"/>
            <p:cNvGrpSpPr/>
            <p:nvPr/>
          </p:nvGrpSpPr>
          <p:grpSpPr>
            <a:xfrm>
              <a:off x="3125123" y="1631055"/>
              <a:ext cx="738754" cy="927521"/>
              <a:chOff x="7590093" y="1813626"/>
              <a:chExt cx="738754" cy="927521"/>
            </a:xfrm>
          </p:grpSpPr>
          <p:sp>
            <p:nvSpPr>
              <p:cNvPr id="23" name="Punched Tape 22"/>
              <p:cNvSpPr/>
              <p:nvPr/>
            </p:nvSpPr>
            <p:spPr>
              <a:xfrm>
                <a:off x="7636160" y="1813626"/>
                <a:ext cx="667385" cy="581118"/>
              </a:xfrm>
              <a:prstGeom prst="flowChartPunchedTape">
                <a:avLst/>
              </a:prstGeom>
              <a:solidFill>
                <a:srgbClr val="FFFFFF"/>
              </a:solidFill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7177660" y="2281853"/>
                <a:ext cx="917794" cy="794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590093" y="1873359"/>
                <a:ext cx="738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urier"/>
                    <a:cs typeface="Courier"/>
                  </a:rPr>
                  <a:t>-FDO</a:t>
                </a:r>
                <a:endParaRPr lang="en-US" b="1" dirty="0">
                  <a:latin typeface="Courier"/>
                  <a:cs typeface="Courier"/>
                </a:endParaRPr>
              </a:p>
            </p:txBody>
          </p:sp>
        </p:grpSp>
      </p:grpSp>
      <p:sp>
        <p:nvSpPr>
          <p:cNvPr id="30" name="Right Arrow 29"/>
          <p:cNvSpPr/>
          <p:nvPr/>
        </p:nvSpPr>
        <p:spPr>
          <a:xfrm>
            <a:off x="2757550" y="2404076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30"/>
          <p:cNvGrpSpPr/>
          <p:nvPr/>
        </p:nvGrpSpPr>
        <p:grpSpPr>
          <a:xfrm>
            <a:off x="3678065" y="4725038"/>
            <a:ext cx="1868709" cy="1739719"/>
            <a:chOff x="6692857" y="4587977"/>
            <a:chExt cx="1868709" cy="1739719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92857" y="4587977"/>
              <a:ext cx="1868709" cy="137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Group 53"/>
            <p:cNvGrpSpPr/>
            <p:nvPr/>
          </p:nvGrpSpPr>
          <p:grpSpPr>
            <a:xfrm>
              <a:off x="7017490" y="5958364"/>
              <a:ext cx="1219442" cy="369332"/>
              <a:chOff x="7017507" y="5958364"/>
              <a:chExt cx="1219442" cy="36933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017507" y="5971580"/>
                <a:ext cx="355600" cy="342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23906" y="595836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Profile</a:t>
                </a:r>
                <a:endParaRPr lang="en-US" b="1" dirty="0"/>
              </a:p>
            </p:txBody>
          </p:sp>
        </p:grpSp>
      </p:grpSp>
      <p:grpSp>
        <p:nvGrpSpPr>
          <p:cNvPr id="22" name="Group 89"/>
          <p:cNvGrpSpPr/>
          <p:nvPr/>
        </p:nvGrpSpPr>
        <p:grpSpPr>
          <a:xfrm>
            <a:off x="5758986" y="1803398"/>
            <a:ext cx="2703049" cy="1713133"/>
            <a:chOff x="5758986" y="1803398"/>
            <a:chExt cx="2703049" cy="1713133"/>
          </a:xfrm>
        </p:grpSpPr>
        <p:grpSp>
          <p:nvGrpSpPr>
            <p:cNvPr id="26" name="Group 10"/>
            <p:cNvGrpSpPr/>
            <p:nvPr/>
          </p:nvGrpSpPr>
          <p:grpSpPr>
            <a:xfrm>
              <a:off x="6750845" y="1803398"/>
              <a:ext cx="1711190" cy="1713133"/>
              <a:chOff x="1278470" y="4049961"/>
              <a:chExt cx="1711190" cy="1713133"/>
            </a:xfrm>
          </p:grpSpPr>
          <p:grpSp>
            <p:nvGrpSpPr>
              <p:cNvPr id="31" name="Group 43"/>
              <p:cNvGrpSpPr/>
              <p:nvPr/>
            </p:nvGrpSpPr>
            <p:grpSpPr>
              <a:xfrm>
                <a:off x="1278470" y="4049961"/>
                <a:ext cx="1711190" cy="1713133"/>
                <a:chOff x="4955462" y="4329649"/>
                <a:chExt cx="1711190" cy="1713133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955462" y="4329649"/>
                  <a:ext cx="1711190" cy="1711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5445291" y="5396451"/>
                  <a:ext cx="11717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Optimized</a:t>
                  </a:r>
                </a:p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Code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6" name="Picture 8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995584" y="4329649"/>
                  <a:ext cx="1630947" cy="1223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1392772" y="5273171"/>
                <a:ext cx="355600" cy="342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5758986" y="2404076"/>
              <a:ext cx="669793" cy="40661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 rot="16200000">
            <a:off x="4277506" y="4003551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5400000">
            <a:off x="7301934" y="1163598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5400000">
            <a:off x="7395157" y="3569700"/>
            <a:ext cx="391981" cy="396163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44" name="Group 88"/>
          <p:cNvGrpSpPr/>
          <p:nvPr/>
        </p:nvGrpSpPr>
        <p:grpSpPr>
          <a:xfrm>
            <a:off x="6907147" y="4288370"/>
            <a:ext cx="1411354" cy="2252074"/>
            <a:chOff x="6970647" y="4656670"/>
            <a:chExt cx="1411354" cy="2252074"/>
          </a:xfrm>
        </p:grpSpPr>
        <p:sp>
          <p:nvSpPr>
            <p:cNvPr id="82" name="Rectangle 81"/>
            <p:cNvSpPr/>
            <p:nvPr/>
          </p:nvSpPr>
          <p:spPr>
            <a:xfrm>
              <a:off x="6970647" y="4656670"/>
              <a:ext cx="1394421" cy="2252074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24642" y="4732538"/>
              <a:ext cx="890321" cy="899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Oval 83"/>
            <p:cNvSpPr/>
            <p:nvPr/>
          </p:nvSpPr>
          <p:spPr>
            <a:xfrm>
              <a:off x="7850267" y="5939370"/>
              <a:ext cx="355600" cy="3429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>
              <a:off x="7533841" y="6019630"/>
              <a:ext cx="342900" cy="182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990875" y="6360576"/>
              <a:ext cx="1391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Performance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8" name="Regular Pentagon 87"/>
            <p:cNvSpPr/>
            <p:nvPr/>
          </p:nvSpPr>
          <p:spPr>
            <a:xfrm>
              <a:off x="7186881" y="5903376"/>
              <a:ext cx="330200" cy="342900"/>
            </a:xfrm>
            <a:prstGeom prst="pent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gular Pentagon 79"/>
          <p:cNvSpPr/>
          <p:nvPr/>
        </p:nvSpPr>
        <p:spPr>
          <a:xfrm>
            <a:off x="1650996" y="1308099"/>
            <a:ext cx="330200" cy="342900"/>
          </a:xfrm>
          <a:prstGeom prst="pentago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568824" y="2219410"/>
            <a:ext cx="5679109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FDO transformation produces code that</a:t>
            </a:r>
          </a:p>
          <a:p>
            <a:pPr algn="ctr"/>
            <a:r>
              <a:rPr lang="en-US" sz="2400" dirty="0" smtClean="0"/>
              <a:t>is XX </a:t>
            </a:r>
            <a:r>
              <a:rPr lang="en-US" sz="2400" b="1" u="sng" dirty="0" smtClean="0"/>
              <a:t>faster </a:t>
            </a:r>
            <a:r>
              <a:rPr lang="en-US" sz="2400" dirty="0" smtClean="0"/>
              <a:t>for this application.</a:t>
            </a:r>
            <a:endParaRPr lang="en-US" sz="2400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884344" y="3805153"/>
            <a:ext cx="1837266" cy="1689100"/>
            <a:chOff x="520696" y="63499"/>
            <a:chExt cx="1837266" cy="1689100"/>
          </a:xfrm>
        </p:grpSpPr>
        <p:sp>
          <p:nvSpPr>
            <p:cNvPr id="90" name="Rectangle 89"/>
            <p:cNvSpPr/>
            <p:nvPr/>
          </p:nvSpPr>
          <p:spPr>
            <a:xfrm>
              <a:off x="1536696" y="1015999"/>
              <a:ext cx="495300" cy="203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Diamond 92"/>
            <p:cNvSpPr/>
            <p:nvPr/>
          </p:nvSpPr>
          <p:spPr>
            <a:xfrm>
              <a:off x="1066796" y="1219199"/>
              <a:ext cx="355600" cy="40640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arallelogram 94"/>
            <p:cNvSpPr/>
            <p:nvPr/>
          </p:nvSpPr>
          <p:spPr>
            <a:xfrm>
              <a:off x="1879596" y="507999"/>
              <a:ext cx="330200" cy="342900"/>
            </a:xfrm>
            <a:prstGeom prst="parallelogram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Triangle 97"/>
            <p:cNvSpPr/>
            <p:nvPr/>
          </p:nvSpPr>
          <p:spPr>
            <a:xfrm>
              <a:off x="1473196" y="469899"/>
              <a:ext cx="298450" cy="333375"/>
            </a:xfrm>
            <a:prstGeom prst="rt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54562" y="63499"/>
              <a:ext cx="1803400" cy="16891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0696" y="63499"/>
              <a:ext cx="12446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Application </a:t>
              </a:r>
            </a:p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Inputs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01" name="Group 67"/>
            <p:cNvGrpSpPr/>
            <p:nvPr/>
          </p:nvGrpSpPr>
          <p:grpSpPr>
            <a:xfrm>
              <a:off x="567311" y="83634"/>
              <a:ext cx="1443537" cy="668841"/>
              <a:chOff x="550378" y="66701"/>
              <a:chExt cx="1443537" cy="668841"/>
            </a:xfrm>
          </p:grpSpPr>
          <p:sp>
            <p:nvSpPr>
              <p:cNvPr id="102" name="TextBox 101"/>
              <p:cNvSpPr txBox="1"/>
              <p:nvPr/>
            </p:nvSpPr>
            <p:spPr>
              <a:xfrm>
                <a:off x="550378" y="66701"/>
                <a:ext cx="1443537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Un-evaluated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579586" y="366210"/>
                <a:ext cx="753910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Set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64149 -0.109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7" grpId="0" animBg="1"/>
      <p:bldP spid="59" grpId="6" animBg="1"/>
      <p:bldP spid="59" grpId="7" animBg="1"/>
      <p:bldP spid="59" grpId="8" animBg="1"/>
      <p:bldP spid="62" grpId="0" animBg="1"/>
      <p:bldP spid="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Evidence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papers that use a single input for training and a single input for testing appeared in conferences (notably CGO).</a:t>
            </a:r>
          </a:p>
          <a:p>
            <a:r>
              <a:rPr lang="en-US" dirty="0" smtClean="0"/>
              <a:t>For instance, a paper that uses a single input for training and a single input for testing appears in:</a:t>
            </a:r>
          </a:p>
          <a:p>
            <a:pPr lvl="1"/>
            <a:r>
              <a:rPr lang="en-US" dirty="0" smtClean="0"/>
              <a:t>ASPLOS 2004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968" y="1710041"/>
            <a:ext cx="4893756" cy="367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07983" y="5381009"/>
            <a:ext cx="38897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http://archive.constantcontact.com/fs042/1101916237075/archive/1102594461324.html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68836" y="2333009"/>
            <a:ext cx="2400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216025" y="5381009"/>
            <a:ext cx="2553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rgbClr val="A6A6A6"/>
                </a:solidFill>
              </a:rPr>
              <a:t>http://bitchmagazine.org/post/beyond-the-panel-an-interview-with-danielle-corsetto-of-girls-with-slingshots</a:t>
            </a:r>
            <a:endParaRPr lang="en-US" sz="800" dirty="0">
              <a:solidFill>
                <a:srgbClr val="A6A6A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908" y="56242"/>
            <a:ext cx="85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a computing scientist entered a Store….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6696" y="1015999"/>
            <a:ext cx="495300" cy="2032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1066796" y="1219199"/>
            <a:ext cx="355600" cy="406400"/>
          </a:xfrm>
          <a:prstGeom prst="diamond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1879596" y="507999"/>
            <a:ext cx="330200" cy="342900"/>
          </a:xfrm>
          <a:prstGeom prst="parallelogram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/>
          <p:cNvSpPr/>
          <p:nvPr/>
        </p:nvSpPr>
        <p:spPr>
          <a:xfrm>
            <a:off x="1650996" y="1308099"/>
            <a:ext cx="330200" cy="342900"/>
          </a:xfrm>
          <a:prstGeom prst="pentago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1473196" y="469899"/>
            <a:ext cx="298450" cy="333375"/>
          </a:xfrm>
          <a:prstGeom prst="rtTriangl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4562" y="63499"/>
            <a:ext cx="1803400" cy="16891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0696" y="63499"/>
            <a:ext cx="115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Evaluation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05085" y="1882691"/>
            <a:ext cx="1930400" cy="1689100"/>
            <a:chOff x="3771900" y="482600"/>
            <a:chExt cx="1930400" cy="16891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1900" y="482600"/>
              <a:ext cx="1930400" cy="168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4098118" y="1003985"/>
              <a:ext cx="1277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Application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3749408" y="1765809"/>
            <a:ext cx="1687512" cy="1922865"/>
            <a:chOff x="2513013" y="1513698"/>
            <a:chExt cx="1687512" cy="1922865"/>
          </a:xfrm>
        </p:grpSpPr>
        <p:grpSp>
          <p:nvGrpSpPr>
            <p:cNvPr id="11" name="Group 9"/>
            <p:cNvGrpSpPr/>
            <p:nvPr/>
          </p:nvGrpSpPr>
          <p:grpSpPr>
            <a:xfrm>
              <a:off x="2513013" y="1513698"/>
              <a:ext cx="1687512" cy="1922865"/>
              <a:chOff x="6665913" y="816567"/>
              <a:chExt cx="1687512" cy="1922865"/>
            </a:xfrm>
          </p:grpSpPr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6665913" y="816567"/>
                <a:ext cx="1687512" cy="1922865"/>
                <a:chOff x="4075381" y="3343745"/>
                <a:chExt cx="1687811" cy="2245370"/>
              </a:xfrm>
            </p:grpSpPr>
            <p:pic>
              <p:nvPicPr>
                <p:cNvPr id="28" name="Picture 2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137592" y="3343745"/>
                  <a:ext cx="1625600" cy="203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4075381" y="5337536"/>
                  <a:ext cx="1376606" cy="2515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http://</a:t>
                  </a:r>
                  <a:r>
                    <a:rPr lang="en-US" sz="800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www.orchardoo.com</a:t>
                  </a:r>
                  <a:endParaRPr lang="en-US" sz="80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6950075" y="1924050"/>
                <a:ext cx="1184275" cy="369888"/>
              </a:xfrm>
              <a:prstGeom prst="rect">
                <a:avLst/>
              </a:prstGeom>
              <a:gradFill rotWithShape="1">
                <a:gsLst>
                  <a:gs pos="0">
                    <a:srgbClr val="D0ADCA">
                      <a:alpha val="84000"/>
                    </a:srgbClr>
                  </a:gs>
                  <a:gs pos="100000">
                    <a:srgbClr val="FFFFFF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/>
                  <a:t>Compiler</a:t>
                </a:r>
              </a:p>
            </p:txBody>
          </p:sp>
        </p:grpSp>
        <p:grpSp>
          <p:nvGrpSpPr>
            <p:cNvPr id="17" name="Group 23"/>
            <p:cNvGrpSpPr/>
            <p:nvPr/>
          </p:nvGrpSpPr>
          <p:grpSpPr>
            <a:xfrm>
              <a:off x="3125123" y="1631055"/>
              <a:ext cx="738754" cy="927521"/>
              <a:chOff x="7590093" y="1813626"/>
              <a:chExt cx="738754" cy="927521"/>
            </a:xfrm>
          </p:grpSpPr>
          <p:sp>
            <p:nvSpPr>
              <p:cNvPr id="23" name="Punched Tape 22"/>
              <p:cNvSpPr/>
              <p:nvPr/>
            </p:nvSpPr>
            <p:spPr>
              <a:xfrm>
                <a:off x="7636160" y="1813626"/>
                <a:ext cx="667385" cy="581118"/>
              </a:xfrm>
              <a:prstGeom prst="flowChartPunchedTape">
                <a:avLst/>
              </a:prstGeom>
              <a:solidFill>
                <a:srgbClr val="FFFFFF"/>
              </a:solidFill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7177660" y="2281853"/>
                <a:ext cx="917794" cy="794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590093" y="1873359"/>
                <a:ext cx="738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urier"/>
                    <a:cs typeface="Courier"/>
                  </a:rPr>
                  <a:t>-FDO</a:t>
                </a:r>
                <a:endParaRPr lang="en-US" b="1" dirty="0">
                  <a:latin typeface="Courier"/>
                  <a:cs typeface="Courier"/>
                </a:endParaRPr>
              </a:p>
            </p:txBody>
          </p:sp>
        </p:grpSp>
      </p:grpSp>
      <p:sp>
        <p:nvSpPr>
          <p:cNvPr id="30" name="Right Arrow 29"/>
          <p:cNvSpPr/>
          <p:nvPr/>
        </p:nvSpPr>
        <p:spPr>
          <a:xfrm>
            <a:off x="2757550" y="2404076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30"/>
          <p:cNvGrpSpPr/>
          <p:nvPr/>
        </p:nvGrpSpPr>
        <p:grpSpPr>
          <a:xfrm>
            <a:off x="3678065" y="4725038"/>
            <a:ext cx="1868709" cy="1739719"/>
            <a:chOff x="6692857" y="4587977"/>
            <a:chExt cx="1868709" cy="1739719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92857" y="4587977"/>
              <a:ext cx="1868709" cy="137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Group 53"/>
            <p:cNvGrpSpPr/>
            <p:nvPr/>
          </p:nvGrpSpPr>
          <p:grpSpPr>
            <a:xfrm>
              <a:off x="7017490" y="5958364"/>
              <a:ext cx="1219442" cy="369332"/>
              <a:chOff x="7017507" y="5958364"/>
              <a:chExt cx="1219442" cy="36933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017507" y="5971580"/>
                <a:ext cx="355600" cy="342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23906" y="595836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Profile</a:t>
                </a:r>
                <a:endParaRPr lang="en-US" b="1" dirty="0"/>
              </a:p>
            </p:txBody>
          </p:sp>
        </p:grpSp>
      </p:grpSp>
      <p:grpSp>
        <p:nvGrpSpPr>
          <p:cNvPr id="22" name="Group 89"/>
          <p:cNvGrpSpPr/>
          <p:nvPr/>
        </p:nvGrpSpPr>
        <p:grpSpPr>
          <a:xfrm>
            <a:off x="5758986" y="1803398"/>
            <a:ext cx="2703049" cy="1713133"/>
            <a:chOff x="5758986" y="1803398"/>
            <a:chExt cx="2703049" cy="1713133"/>
          </a:xfrm>
        </p:grpSpPr>
        <p:grpSp>
          <p:nvGrpSpPr>
            <p:cNvPr id="26" name="Group 10"/>
            <p:cNvGrpSpPr/>
            <p:nvPr/>
          </p:nvGrpSpPr>
          <p:grpSpPr>
            <a:xfrm>
              <a:off x="6750845" y="1803398"/>
              <a:ext cx="1711190" cy="1713133"/>
              <a:chOff x="1278470" y="4049961"/>
              <a:chExt cx="1711190" cy="1713133"/>
            </a:xfrm>
          </p:grpSpPr>
          <p:grpSp>
            <p:nvGrpSpPr>
              <p:cNvPr id="31" name="Group 43"/>
              <p:cNvGrpSpPr/>
              <p:nvPr/>
            </p:nvGrpSpPr>
            <p:grpSpPr>
              <a:xfrm>
                <a:off x="1278470" y="4049961"/>
                <a:ext cx="1711190" cy="1713133"/>
                <a:chOff x="4955462" y="4329649"/>
                <a:chExt cx="1711190" cy="1713133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955462" y="4329649"/>
                  <a:ext cx="1711190" cy="1711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5445291" y="5396451"/>
                  <a:ext cx="11717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Optimized</a:t>
                  </a:r>
                </a:p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Code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6" name="Picture 8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995584" y="4329649"/>
                  <a:ext cx="1630947" cy="1223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1392772" y="5273171"/>
                <a:ext cx="355600" cy="342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5758986" y="2404076"/>
              <a:ext cx="669793" cy="40661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 rot="16200000">
            <a:off x="4277506" y="4003551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40" name="Group 50"/>
          <p:cNvGrpSpPr/>
          <p:nvPr/>
        </p:nvGrpSpPr>
        <p:grpSpPr>
          <a:xfrm>
            <a:off x="6361047" y="4047070"/>
            <a:ext cx="1411354" cy="2252074"/>
            <a:chOff x="6428779" y="4199467"/>
            <a:chExt cx="1411354" cy="2252074"/>
          </a:xfrm>
        </p:grpSpPr>
        <p:sp>
          <p:nvSpPr>
            <p:cNvPr id="39" name="Rectangle 38"/>
            <p:cNvSpPr/>
            <p:nvPr/>
          </p:nvSpPr>
          <p:spPr>
            <a:xfrm>
              <a:off x="6428779" y="4199467"/>
              <a:ext cx="1394421" cy="2252074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847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82774" y="4275335"/>
              <a:ext cx="890321" cy="899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Oval 44"/>
            <p:cNvSpPr/>
            <p:nvPr/>
          </p:nvSpPr>
          <p:spPr>
            <a:xfrm>
              <a:off x="7308399" y="5482167"/>
              <a:ext cx="355600" cy="3429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Triangle 45"/>
            <p:cNvSpPr/>
            <p:nvPr/>
          </p:nvSpPr>
          <p:spPr>
            <a:xfrm>
              <a:off x="6706051" y="5486930"/>
              <a:ext cx="298450" cy="333375"/>
            </a:xfrm>
            <a:prstGeom prst="rt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6991973" y="5562427"/>
              <a:ext cx="342900" cy="182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449007" y="5903373"/>
              <a:ext cx="1391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Performance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9" name="Right Arrow 58"/>
          <p:cNvSpPr/>
          <p:nvPr/>
        </p:nvSpPr>
        <p:spPr>
          <a:xfrm rot="5400000">
            <a:off x="7301934" y="1163598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41" name="Group 60"/>
          <p:cNvGrpSpPr/>
          <p:nvPr/>
        </p:nvGrpSpPr>
        <p:grpSpPr>
          <a:xfrm>
            <a:off x="6513447" y="4199470"/>
            <a:ext cx="1411354" cy="2252074"/>
            <a:chOff x="6513447" y="4199470"/>
            <a:chExt cx="1411354" cy="2252074"/>
          </a:xfrm>
        </p:grpSpPr>
        <p:sp>
          <p:nvSpPr>
            <p:cNvPr id="53" name="Rectangle 52"/>
            <p:cNvSpPr/>
            <p:nvPr/>
          </p:nvSpPr>
          <p:spPr>
            <a:xfrm>
              <a:off x="6513447" y="4199470"/>
              <a:ext cx="1394421" cy="2252074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767442" y="4275338"/>
              <a:ext cx="890321" cy="899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" name="Oval 54"/>
            <p:cNvSpPr/>
            <p:nvPr/>
          </p:nvSpPr>
          <p:spPr>
            <a:xfrm>
              <a:off x="7393067" y="5482170"/>
              <a:ext cx="355600" cy="3429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7076641" y="5562430"/>
              <a:ext cx="342900" cy="182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33675" y="5903376"/>
              <a:ext cx="1391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Performance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Parallelogram 59"/>
            <p:cNvSpPr/>
            <p:nvPr/>
          </p:nvSpPr>
          <p:spPr>
            <a:xfrm>
              <a:off x="6750845" y="5496458"/>
              <a:ext cx="330200" cy="342900"/>
            </a:xfrm>
            <a:prstGeom prst="parallelogram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ight Arrow 61"/>
          <p:cNvSpPr/>
          <p:nvPr/>
        </p:nvSpPr>
        <p:spPr>
          <a:xfrm rot="5400000">
            <a:off x="7395157" y="3569700"/>
            <a:ext cx="391981" cy="396163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842" name="Group 70"/>
          <p:cNvGrpSpPr/>
          <p:nvPr/>
        </p:nvGrpSpPr>
        <p:grpSpPr>
          <a:xfrm>
            <a:off x="6665847" y="4351870"/>
            <a:ext cx="1411354" cy="2252074"/>
            <a:chOff x="6665847" y="4351870"/>
            <a:chExt cx="1411354" cy="2252074"/>
          </a:xfrm>
        </p:grpSpPr>
        <p:sp>
          <p:nvSpPr>
            <p:cNvPr id="64" name="Rectangle 63"/>
            <p:cNvSpPr/>
            <p:nvPr/>
          </p:nvSpPr>
          <p:spPr>
            <a:xfrm>
              <a:off x="6665847" y="4351870"/>
              <a:ext cx="1394421" cy="2252074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19842" y="4427738"/>
              <a:ext cx="890321" cy="899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" name="Oval 65"/>
            <p:cNvSpPr/>
            <p:nvPr/>
          </p:nvSpPr>
          <p:spPr>
            <a:xfrm>
              <a:off x="7545467" y="5634570"/>
              <a:ext cx="355600" cy="3429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7229041" y="5714830"/>
              <a:ext cx="342900" cy="182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686075" y="6055776"/>
              <a:ext cx="1391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Performance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767442" y="5706536"/>
              <a:ext cx="495300" cy="203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43" name="Group 79"/>
          <p:cNvGrpSpPr/>
          <p:nvPr/>
        </p:nvGrpSpPr>
        <p:grpSpPr>
          <a:xfrm>
            <a:off x="6818247" y="4504270"/>
            <a:ext cx="1411354" cy="2252074"/>
            <a:chOff x="6818247" y="4504270"/>
            <a:chExt cx="1411354" cy="2252074"/>
          </a:xfrm>
        </p:grpSpPr>
        <p:sp>
          <p:nvSpPr>
            <p:cNvPr id="73" name="Rectangle 72"/>
            <p:cNvSpPr/>
            <p:nvPr/>
          </p:nvSpPr>
          <p:spPr>
            <a:xfrm>
              <a:off x="6818247" y="4504270"/>
              <a:ext cx="1394421" cy="2252074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072242" y="4580138"/>
              <a:ext cx="890321" cy="899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5" name="Oval 74"/>
            <p:cNvSpPr/>
            <p:nvPr/>
          </p:nvSpPr>
          <p:spPr>
            <a:xfrm>
              <a:off x="7697867" y="5786970"/>
              <a:ext cx="355600" cy="3429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>
              <a:off x="7381441" y="5867230"/>
              <a:ext cx="342900" cy="182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6838475" y="6208176"/>
              <a:ext cx="1391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Performance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7017547" y="5750976"/>
              <a:ext cx="355600" cy="40640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44" name="Group 88"/>
          <p:cNvGrpSpPr/>
          <p:nvPr/>
        </p:nvGrpSpPr>
        <p:grpSpPr>
          <a:xfrm>
            <a:off x="6970647" y="4656670"/>
            <a:ext cx="1411354" cy="2252074"/>
            <a:chOff x="6970647" y="4656670"/>
            <a:chExt cx="1411354" cy="2252074"/>
          </a:xfrm>
        </p:grpSpPr>
        <p:sp>
          <p:nvSpPr>
            <p:cNvPr id="82" name="Rectangle 81"/>
            <p:cNvSpPr/>
            <p:nvPr/>
          </p:nvSpPr>
          <p:spPr>
            <a:xfrm>
              <a:off x="6970647" y="4656670"/>
              <a:ext cx="1394421" cy="2252074"/>
            </a:xfrm>
            <a:prstGeom prst="rect">
              <a:avLst/>
            </a:prstGeom>
            <a:solidFill>
              <a:srgbClr val="FF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24642" y="4732538"/>
              <a:ext cx="890321" cy="899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4" name="Oval 83"/>
            <p:cNvSpPr/>
            <p:nvPr/>
          </p:nvSpPr>
          <p:spPr>
            <a:xfrm>
              <a:off x="7850267" y="5939370"/>
              <a:ext cx="355600" cy="3429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5400000">
              <a:off x="7533841" y="6019630"/>
              <a:ext cx="342900" cy="182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990875" y="6360576"/>
              <a:ext cx="1391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Performance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8" name="Regular Pentagon 87"/>
            <p:cNvSpPr/>
            <p:nvPr/>
          </p:nvSpPr>
          <p:spPr>
            <a:xfrm>
              <a:off x="7186881" y="5903376"/>
              <a:ext cx="330200" cy="342900"/>
            </a:xfrm>
            <a:prstGeom prst="pent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45" name="Group 95"/>
          <p:cNvGrpSpPr/>
          <p:nvPr/>
        </p:nvGrpSpPr>
        <p:grpSpPr>
          <a:xfrm>
            <a:off x="5699222" y="4026460"/>
            <a:ext cx="3224645" cy="2361544"/>
            <a:chOff x="5699222" y="4026460"/>
            <a:chExt cx="3224645" cy="2361544"/>
          </a:xfrm>
        </p:grpSpPr>
        <p:pic>
          <p:nvPicPr>
            <p:cNvPr id="91" name="Picture 90" descr="ImportanciaEntradas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99222" y="4026460"/>
              <a:ext cx="3224645" cy="2361544"/>
            </a:xfrm>
            <a:prstGeom prst="rect">
              <a:avLst/>
            </a:prstGeom>
          </p:spPr>
        </p:pic>
        <p:grpSp>
          <p:nvGrpSpPr>
            <p:cNvPr id="35846" name="Group 94"/>
            <p:cNvGrpSpPr/>
            <p:nvPr/>
          </p:nvGrpSpPr>
          <p:grpSpPr>
            <a:xfrm>
              <a:off x="7385792" y="4657464"/>
              <a:ext cx="116530" cy="731569"/>
              <a:chOff x="7385792" y="4657464"/>
              <a:chExt cx="116530" cy="731569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7385792" y="4813300"/>
                <a:ext cx="116530" cy="575733"/>
              </a:xfrm>
              <a:prstGeom prst="rect">
                <a:avLst/>
              </a:prstGeom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rot="5400000">
                <a:off x="7257038" y="4839507"/>
                <a:ext cx="365674" cy="1588"/>
              </a:xfrm>
              <a:prstGeom prst="line">
                <a:avLst/>
              </a:prstGeom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66267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07407E-6 L 0.61649 0.005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64479 -0.05879 " pathEditMode="relative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70399 -0.1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64149 -0.10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2" presetClass="entr" presetSubtype="1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1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0" grpId="0" animBg="1"/>
      <p:bldP spid="37" grpId="0" animBg="1"/>
      <p:bldP spid="59" grpId="0" animBg="1"/>
      <p:bldP spid="59" grpId="1" animBg="1"/>
      <p:bldP spid="59" grpId="2" animBg="1"/>
      <p:bldP spid="59" grpId="3" animBg="1"/>
      <p:bldP spid="59" grpId="4" animBg="1"/>
      <p:bldP spid="59" grpId="5" animBg="1"/>
      <p:bldP spid="59" grpId="6" animBg="1"/>
      <p:bldP spid="59" grpId="7" animBg="1"/>
      <p:bldP spid="59" grpId="8" animBg="1"/>
      <p:bldP spid="59" grpId="9" animBg="1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505085" y="1882691"/>
            <a:ext cx="1930400" cy="1689100"/>
            <a:chOff x="3771900" y="482600"/>
            <a:chExt cx="1930400" cy="16891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1900" y="482600"/>
              <a:ext cx="1930400" cy="168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4098118" y="1003985"/>
              <a:ext cx="1277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Application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3749408" y="1765809"/>
            <a:ext cx="1687512" cy="1922865"/>
            <a:chOff x="2513013" y="1513698"/>
            <a:chExt cx="1687512" cy="1922865"/>
          </a:xfrm>
        </p:grpSpPr>
        <p:grpSp>
          <p:nvGrpSpPr>
            <p:cNvPr id="11" name="Group 9"/>
            <p:cNvGrpSpPr/>
            <p:nvPr/>
          </p:nvGrpSpPr>
          <p:grpSpPr>
            <a:xfrm>
              <a:off x="2513013" y="1513698"/>
              <a:ext cx="1687512" cy="1922865"/>
              <a:chOff x="6665913" y="816567"/>
              <a:chExt cx="1687512" cy="1922865"/>
            </a:xfrm>
          </p:grpSpPr>
          <p:grpSp>
            <p:nvGrpSpPr>
              <p:cNvPr id="12" name="Group 29"/>
              <p:cNvGrpSpPr>
                <a:grpSpLocks/>
              </p:cNvGrpSpPr>
              <p:nvPr/>
            </p:nvGrpSpPr>
            <p:grpSpPr bwMode="auto">
              <a:xfrm>
                <a:off x="6665913" y="816567"/>
                <a:ext cx="1687512" cy="1922865"/>
                <a:chOff x="4075381" y="3343745"/>
                <a:chExt cx="1687811" cy="2245370"/>
              </a:xfrm>
            </p:grpSpPr>
            <p:pic>
              <p:nvPicPr>
                <p:cNvPr id="28" name="Picture 2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137592" y="3343745"/>
                  <a:ext cx="1625600" cy="203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4075381" y="5337536"/>
                  <a:ext cx="1376606" cy="2515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http://</a:t>
                  </a:r>
                  <a:r>
                    <a:rPr lang="en-US" sz="800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www.orchardoo.com</a:t>
                  </a:r>
                  <a:endParaRPr lang="en-US" sz="80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6950075" y="1924050"/>
                <a:ext cx="1184275" cy="369888"/>
              </a:xfrm>
              <a:prstGeom prst="rect">
                <a:avLst/>
              </a:prstGeom>
              <a:gradFill rotWithShape="1">
                <a:gsLst>
                  <a:gs pos="0">
                    <a:srgbClr val="D0ADCA">
                      <a:alpha val="84000"/>
                    </a:srgbClr>
                  </a:gs>
                  <a:gs pos="100000">
                    <a:srgbClr val="FFFFFF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/>
                  <a:t>Compiler</a:t>
                </a:r>
              </a:p>
            </p:txBody>
          </p:sp>
        </p:grpSp>
        <p:grpSp>
          <p:nvGrpSpPr>
            <p:cNvPr id="17" name="Group 23"/>
            <p:cNvGrpSpPr/>
            <p:nvPr/>
          </p:nvGrpSpPr>
          <p:grpSpPr>
            <a:xfrm>
              <a:off x="3125123" y="1631055"/>
              <a:ext cx="738754" cy="927521"/>
              <a:chOff x="7590093" y="1813626"/>
              <a:chExt cx="738754" cy="927521"/>
            </a:xfrm>
          </p:grpSpPr>
          <p:sp>
            <p:nvSpPr>
              <p:cNvPr id="23" name="Punched Tape 22"/>
              <p:cNvSpPr/>
              <p:nvPr/>
            </p:nvSpPr>
            <p:spPr>
              <a:xfrm>
                <a:off x="7636160" y="1813626"/>
                <a:ext cx="667385" cy="581118"/>
              </a:xfrm>
              <a:prstGeom prst="flowChartPunchedTape">
                <a:avLst/>
              </a:prstGeom>
              <a:solidFill>
                <a:srgbClr val="FFFFFF"/>
              </a:solidFill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7177660" y="2281853"/>
                <a:ext cx="917794" cy="794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590093" y="1873359"/>
                <a:ext cx="738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urier"/>
                    <a:cs typeface="Courier"/>
                  </a:rPr>
                  <a:t>-FDO</a:t>
                </a:r>
                <a:endParaRPr lang="en-US" b="1" dirty="0">
                  <a:latin typeface="Courier"/>
                  <a:cs typeface="Courier"/>
                </a:endParaRPr>
              </a:p>
            </p:txBody>
          </p:sp>
        </p:grpSp>
      </p:grpSp>
      <p:sp>
        <p:nvSpPr>
          <p:cNvPr id="30" name="Right Arrow 29"/>
          <p:cNvSpPr/>
          <p:nvPr/>
        </p:nvSpPr>
        <p:spPr>
          <a:xfrm>
            <a:off x="2757550" y="2404076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30"/>
          <p:cNvGrpSpPr/>
          <p:nvPr/>
        </p:nvGrpSpPr>
        <p:grpSpPr>
          <a:xfrm>
            <a:off x="0" y="4765235"/>
            <a:ext cx="1868709" cy="1739719"/>
            <a:chOff x="6692857" y="4587977"/>
            <a:chExt cx="1868709" cy="1739719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92857" y="4587977"/>
              <a:ext cx="1868709" cy="137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Group 53"/>
            <p:cNvGrpSpPr/>
            <p:nvPr/>
          </p:nvGrpSpPr>
          <p:grpSpPr>
            <a:xfrm>
              <a:off x="7017490" y="5958364"/>
              <a:ext cx="1219442" cy="369332"/>
              <a:chOff x="7017507" y="5958364"/>
              <a:chExt cx="1219442" cy="36933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017507" y="5971580"/>
                <a:ext cx="355600" cy="342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23906" y="595836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Profile</a:t>
                </a:r>
                <a:endParaRPr lang="en-US" b="1" dirty="0"/>
              </a:p>
            </p:txBody>
          </p:sp>
        </p:grpSp>
      </p:grpSp>
      <p:grpSp>
        <p:nvGrpSpPr>
          <p:cNvPr id="22" name="Group 89"/>
          <p:cNvGrpSpPr/>
          <p:nvPr/>
        </p:nvGrpSpPr>
        <p:grpSpPr>
          <a:xfrm>
            <a:off x="5758986" y="1803398"/>
            <a:ext cx="2703049" cy="1713133"/>
            <a:chOff x="5758986" y="1803398"/>
            <a:chExt cx="2703049" cy="1713133"/>
          </a:xfrm>
        </p:grpSpPr>
        <p:grpSp>
          <p:nvGrpSpPr>
            <p:cNvPr id="31" name="Group 43"/>
            <p:cNvGrpSpPr/>
            <p:nvPr/>
          </p:nvGrpSpPr>
          <p:grpSpPr>
            <a:xfrm>
              <a:off x="6750845" y="1803398"/>
              <a:ext cx="1711190" cy="1713133"/>
              <a:chOff x="4955462" y="4329649"/>
              <a:chExt cx="1711190" cy="1713133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55462" y="4329649"/>
                <a:ext cx="1711190" cy="1711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445291" y="5396451"/>
                <a:ext cx="11717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Optimized</a:t>
                </a:r>
              </a:p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Code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995584" y="4329649"/>
                <a:ext cx="1630947" cy="1223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6" name="Right Arrow 35"/>
            <p:cNvSpPr/>
            <p:nvPr/>
          </p:nvSpPr>
          <p:spPr>
            <a:xfrm>
              <a:off x="5758986" y="2404076"/>
              <a:ext cx="669793" cy="40661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 rot="16200000">
            <a:off x="4277506" y="4003551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0" y="38100"/>
            <a:ext cx="1837266" cy="1689100"/>
            <a:chOff x="520696" y="63499"/>
            <a:chExt cx="1837266" cy="1689100"/>
          </a:xfrm>
        </p:grpSpPr>
        <p:sp>
          <p:nvSpPr>
            <p:cNvPr id="4" name="Rectangle 3"/>
            <p:cNvSpPr/>
            <p:nvPr/>
          </p:nvSpPr>
          <p:spPr>
            <a:xfrm>
              <a:off x="1536696" y="1015999"/>
              <a:ext cx="495300" cy="203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iamond 4"/>
            <p:cNvSpPr/>
            <p:nvPr/>
          </p:nvSpPr>
          <p:spPr>
            <a:xfrm>
              <a:off x="1066796" y="1219199"/>
              <a:ext cx="355600" cy="40640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1879596" y="507999"/>
              <a:ext cx="330200" cy="342900"/>
            </a:xfrm>
            <a:prstGeom prst="parallelogram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1473196" y="469899"/>
              <a:ext cx="298450" cy="333375"/>
            </a:xfrm>
            <a:prstGeom prst="rt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54562" y="63499"/>
              <a:ext cx="1803400" cy="16891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0696" y="63499"/>
              <a:ext cx="9263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Training </a:t>
              </a:r>
            </a:p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Set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977896" y="711199"/>
              <a:ext cx="355600" cy="3429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022737" y="38100"/>
            <a:ext cx="1837266" cy="1689100"/>
            <a:chOff x="520696" y="63499"/>
            <a:chExt cx="1837266" cy="1689100"/>
          </a:xfrm>
        </p:grpSpPr>
        <p:sp>
          <p:nvSpPr>
            <p:cNvPr id="95" name="Regular Pentagon 94"/>
            <p:cNvSpPr/>
            <p:nvPr/>
          </p:nvSpPr>
          <p:spPr>
            <a:xfrm>
              <a:off x="1650996" y="1308099"/>
              <a:ext cx="330200" cy="342900"/>
            </a:xfrm>
            <a:prstGeom prst="pent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54562" y="63499"/>
              <a:ext cx="1803400" cy="1689100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20696" y="63499"/>
              <a:ext cx="11598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Evaluation </a:t>
              </a:r>
            </a:p>
            <a:p>
              <a:r>
                <a:rPr lang="en-US" dirty="0" smtClean="0">
                  <a:solidFill>
                    <a:schemeClr val="accent1">
                      <a:lumMod val="50000"/>
                    </a:schemeClr>
                  </a:solidFill>
                </a:rPr>
                <a:t>Set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630706" y="4765235"/>
            <a:ext cx="1868709" cy="1740275"/>
            <a:chOff x="3630706" y="4765235"/>
            <a:chExt cx="1868709" cy="1740275"/>
          </a:xfrm>
        </p:grpSpPr>
        <p:grpSp>
          <p:nvGrpSpPr>
            <p:cNvPr id="105" name="Group 30"/>
            <p:cNvGrpSpPr/>
            <p:nvPr/>
          </p:nvGrpSpPr>
          <p:grpSpPr>
            <a:xfrm>
              <a:off x="3630706" y="4765235"/>
              <a:ext cx="1868709" cy="1739719"/>
              <a:chOff x="6692857" y="4587977"/>
              <a:chExt cx="1868709" cy="1739719"/>
            </a:xfrm>
          </p:grpSpPr>
          <p:pic>
            <p:nvPicPr>
              <p:cNvPr id="106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92857" y="4587977"/>
                <a:ext cx="1868709" cy="137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7423889" y="595836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Profile</a:t>
                </a:r>
                <a:endParaRPr lang="en-US" b="1" dirty="0"/>
              </a:p>
            </p:txBody>
          </p:sp>
        </p:grpSp>
        <p:sp>
          <p:nvSpPr>
            <p:cNvPr id="120" name="Right Triangle 119"/>
            <p:cNvSpPr/>
            <p:nvPr/>
          </p:nvSpPr>
          <p:spPr>
            <a:xfrm>
              <a:off x="4114088" y="6172135"/>
              <a:ext cx="298450" cy="333375"/>
            </a:xfrm>
            <a:prstGeom prst="rtTriangl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46059" y="4765235"/>
            <a:ext cx="1868709" cy="1745037"/>
            <a:chOff x="5446059" y="4765235"/>
            <a:chExt cx="1868709" cy="1745037"/>
          </a:xfrm>
        </p:grpSpPr>
        <p:grpSp>
          <p:nvGrpSpPr>
            <p:cNvPr id="110" name="Group 30"/>
            <p:cNvGrpSpPr/>
            <p:nvPr/>
          </p:nvGrpSpPr>
          <p:grpSpPr>
            <a:xfrm>
              <a:off x="5446059" y="4765235"/>
              <a:ext cx="1868709" cy="1739719"/>
              <a:chOff x="6692857" y="4587977"/>
              <a:chExt cx="1868709" cy="1739719"/>
            </a:xfrm>
          </p:grpSpPr>
          <p:pic>
            <p:nvPicPr>
              <p:cNvPr id="111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92857" y="4587977"/>
                <a:ext cx="1868709" cy="137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4" name="TextBox 113"/>
              <p:cNvSpPr txBox="1"/>
              <p:nvPr/>
            </p:nvSpPr>
            <p:spPr>
              <a:xfrm>
                <a:off x="7423889" y="595836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Profile</a:t>
                </a:r>
                <a:endParaRPr lang="en-US" b="1" dirty="0"/>
              </a:p>
            </p:txBody>
          </p:sp>
        </p:grpSp>
        <p:sp>
          <p:nvSpPr>
            <p:cNvPr id="121" name="Parallelogram 120"/>
            <p:cNvSpPr/>
            <p:nvPr/>
          </p:nvSpPr>
          <p:spPr>
            <a:xfrm>
              <a:off x="5853241" y="6167372"/>
              <a:ext cx="330200" cy="342900"/>
            </a:xfrm>
            <a:prstGeom prst="parallelogram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261412" y="4765235"/>
            <a:ext cx="1868709" cy="1739719"/>
            <a:chOff x="7261412" y="4765235"/>
            <a:chExt cx="1868709" cy="1739719"/>
          </a:xfrm>
        </p:grpSpPr>
        <p:grpSp>
          <p:nvGrpSpPr>
            <p:cNvPr id="115" name="Group 30"/>
            <p:cNvGrpSpPr/>
            <p:nvPr/>
          </p:nvGrpSpPr>
          <p:grpSpPr>
            <a:xfrm>
              <a:off x="7261412" y="4765235"/>
              <a:ext cx="1868709" cy="1739719"/>
              <a:chOff x="6692857" y="4587977"/>
              <a:chExt cx="1868709" cy="1739719"/>
            </a:xfrm>
          </p:grpSpPr>
          <p:pic>
            <p:nvPicPr>
              <p:cNvPr id="116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92857" y="4587977"/>
                <a:ext cx="1868709" cy="137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9" name="TextBox 118"/>
              <p:cNvSpPr txBox="1"/>
              <p:nvPr/>
            </p:nvSpPr>
            <p:spPr>
              <a:xfrm>
                <a:off x="7423889" y="595836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Profile</a:t>
                </a:r>
                <a:endParaRPr lang="en-US" b="1" dirty="0"/>
              </a:p>
            </p:txBody>
          </p:sp>
        </p:grpSp>
        <p:sp>
          <p:nvSpPr>
            <p:cNvPr id="122" name="Rectangle 121"/>
            <p:cNvSpPr/>
            <p:nvPr/>
          </p:nvSpPr>
          <p:spPr>
            <a:xfrm>
              <a:off x="7547944" y="6237222"/>
              <a:ext cx="495300" cy="203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815353" y="4765235"/>
            <a:ext cx="1868709" cy="1776787"/>
            <a:chOff x="1815353" y="4765235"/>
            <a:chExt cx="1868709" cy="1776787"/>
          </a:xfrm>
        </p:grpSpPr>
        <p:grpSp>
          <p:nvGrpSpPr>
            <p:cNvPr id="100" name="Group 30"/>
            <p:cNvGrpSpPr/>
            <p:nvPr/>
          </p:nvGrpSpPr>
          <p:grpSpPr>
            <a:xfrm>
              <a:off x="1815353" y="4765235"/>
              <a:ext cx="1868709" cy="1739719"/>
              <a:chOff x="6692857" y="4587977"/>
              <a:chExt cx="1868709" cy="1739719"/>
            </a:xfrm>
          </p:grpSpPr>
          <p:pic>
            <p:nvPicPr>
              <p:cNvPr id="101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692857" y="4587977"/>
                <a:ext cx="1868709" cy="137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7423889" y="595836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Profile</a:t>
                </a:r>
                <a:endParaRPr lang="en-US" b="1" dirty="0"/>
              </a:p>
            </p:txBody>
          </p:sp>
        </p:grpSp>
        <p:sp>
          <p:nvSpPr>
            <p:cNvPr id="123" name="Diamond 122"/>
            <p:cNvSpPr/>
            <p:nvPr/>
          </p:nvSpPr>
          <p:spPr>
            <a:xfrm>
              <a:off x="2241585" y="6135622"/>
              <a:ext cx="355600" cy="406400"/>
            </a:xfrm>
            <a:prstGeom prst="diamond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Right Arrow 127"/>
          <p:cNvSpPr/>
          <p:nvPr/>
        </p:nvSpPr>
        <p:spPr>
          <a:xfrm rot="19971730">
            <a:off x="1248996" y="3813916"/>
            <a:ext cx="2569772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 rot="18589924">
            <a:off x="2935541" y="3966705"/>
            <a:ext cx="1390331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 rot="2103953" flipH="1">
            <a:off x="5132209" y="3933984"/>
            <a:ext cx="1390331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 rot="1628270" flipH="1">
            <a:off x="5335225" y="3774458"/>
            <a:ext cx="2961349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4033570" y="962967"/>
            <a:ext cx="5175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Cross-Validated Evaluation </a:t>
            </a:r>
            <a:r>
              <a:rPr lang="en-US" dirty="0" smtClean="0"/>
              <a:t>(</a:t>
            </a:r>
            <a:r>
              <a:rPr lang="en-US" dirty="0" err="1" smtClean="0"/>
              <a:t>Berube</a:t>
            </a:r>
            <a:r>
              <a:rPr lang="en-US" dirty="0" smtClean="0"/>
              <a:t>, SPEC07)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4414459" y="213667"/>
            <a:ext cx="441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Combined Profiling </a:t>
            </a:r>
            <a:r>
              <a:rPr lang="en-US" dirty="0" smtClean="0"/>
              <a:t>(</a:t>
            </a:r>
            <a:r>
              <a:rPr lang="en-US" dirty="0" err="1" smtClean="0"/>
              <a:t>Berube</a:t>
            </a:r>
            <a:r>
              <a:rPr lang="en-US" dirty="0" smtClean="0"/>
              <a:t>, ISPASS12)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4562" y="63499"/>
            <a:ext cx="1803400" cy="16891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0696" y="63499"/>
            <a:ext cx="1159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Evaluation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05085" y="1882691"/>
            <a:ext cx="1930400" cy="1689100"/>
            <a:chOff x="3771900" y="482600"/>
            <a:chExt cx="1930400" cy="16891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1900" y="482600"/>
              <a:ext cx="1930400" cy="168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4098118" y="1003985"/>
              <a:ext cx="1277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Application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Code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3749408" y="1765809"/>
            <a:ext cx="1687512" cy="1922865"/>
            <a:chOff x="2513013" y="1513698"/>
            <a:chExt cx="1687512" cy="1922865"/>
          </a:xfrm>
        </p:grpSpPr>
        <p:grpSp>
          <p:nvGrpSpPr>
            <p:cNvPr id="4" name="Group 9"/>
            <p:cNvGrpSpPr/>
            <p:nvPr/>
          </p:nvGrpSpPr>
          <p:grpSpPr>
            <a:xfrm>
              <a:off x="2513013" y="1513698"/>
              <a:ext cx="1687512" cy="1922865"/>
              <a:chOff x="6665913" y="816567"/>
              <a:chExt cx="1687512" cy="1922865"/>
            </a:xfrm>
          </p:grpSpPr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6665913" y="816567"/>
                <a:ext cx="1687512" cy="1922865"/>
                <a:chOff x="4075381" y="3343745"/>
                <a:chExt cx="1687811" cy="2245370"/>
              </a:xfrm>
            </p:grpSpPr>
            <p:pic>
              <p:nvPicPr>
                <p:cNvPr id="28" name="Picture 27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137592" y="3343745"/>
                  <a:ext cx="1625600" cy="2032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4075381" y="5337536"/>
                  <a:ext cx="1376606" cy="2515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 sz="800" dirty="0">
                      <a:solidFill>
                        <a:schemeClr val="bg1">
                          <a:lumMod val="75000"/>
                        </a:schemeClr>
                      </a:solidFill>
                    </a:rPr>
                    <a:t>http://</a:t>
                  </a:r>
                  <a:r>
                    <a:rPr lang="en-US" sz="800" dirty="0" err="1">
                      <a:solidFill>
                        <a:schemeClr val="bg1">
                          <a:lumMod val="75000"/>
                        </a:schemeClr>
                      </a:solidFill>
                    </a:rPr>
                    <a:t>www.orchardoo.com</a:t>
                  </a:r>
                  <a:endParaRPr lang="en-US" sz="80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p:grpSp>
          <p:sp>
            <p:nvSpPr>
              <p:cNvPr id="27" name="TextBox 26"/>
              <p:cNvSpPr txBox="1">
                <a:spLocks noChangeArrowheads="1"/>
              </p:cNvSpPr>
              <p:nvPr/>
            </p:nvSpPr>
            <p:spPr bwMode="auto">
              <a:xfrm>
                <a:off x="6950075" y="1924050"/>
                <a:ext cx="1184275" cy="369888"/>
              </a:xfrm>
              <a:prstGeom prst="rect">
                <a:avLst/>
              </a:prstGeom>
              <a:gradFill rotWithShape="1">
                <a:gsLst>
                  <a:gs pos="0">
                    <a:srgbClr val="D0ADCA">
                      <a:alpha val="84000"/>
                    </a:srgbClr>
                  </a:gs>
                  <a:gs pos="100000">
                    <a:srgbClr val="FFFFFF">
                      <a:alpha val="8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/>
                  <a:t>Compiler</a:t>
                </a:r>
              </a:p>
            </p:txBody>
          </p:sp>
        </p:grpSp>
        <p:grpSp>
          <p:nvGrpSpPr>
            <p:cNvPr id="6" name="Group 23"/>
            <p:cNvGrpSpPr/>
            <p:nvPr/>
          </p:nvGrpSpPr>
          <p:grpSpPr>
            <a:xfrm>
              <a:off x="3125123" y="1631055"/>
              <a:ext cx="738754" cy="927521"/>
              <a:chOff x="7590093" y="1813626"/>
              <a:chExt cx="738754" cy="927521"/>
            </a:xfrm>
          </p:grpSpPr>
          <p:sp>
            <p:nvSpPr>
              <p:cNvPr id="23" name="Punched Tape 22"/>
              <p:cNvSpPr/>
              <p:nvPr/>
            </p:nvSpPr>
            <p:spPr>
              <a:xfrm>
                <a:off x="7636160" y="1813626"/>
                <a:ext cx="667385" cy="581118"/>
              </a:xfrm>
              <a:prstGeom prst="flowChartPunchedTape">
                <a:avLst/>
              </a:prstGeom>
              <a:solidFill>
                <a:srgbClr val="FFFFFF"/>
              </a:solidFill>
              <a:ln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24" name="Straight Connector 23"/>
              <p:cNvCxnSpPr/>
              <p:nvPr/>
            </p:nvCxnSpPr>
            <p:spPr>
              <a:xfrm rot="5400000">
                <a:off x="7177660" y="2281853"/>
                <a:ext cx="917794" cy="794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7590093" y="1873359"/>
                <a:ext cx="738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urier"/>
                    <a:cs typeface="Courier"/>
                  </a:rPr>
                  <a:t>-FDO</a:t>
                </a:r>
                <a:endParaRPr lang="en-US" b="1" dirty="0">
                  <a:latin typeface="Courier"/>
                  <a:cs typeface="Courier"/>
                </a:endParaRPr>
              </a:p>
            </p:txBody>
          </p:sp>
        </p:grpSp>
      </p:grpSp>
      <p:sp>
        <p:nvSpPr>
          <p:cNvPr id="30" name="Right Arrow 29"/>
          <p:cNvSpPr/>
          <p:nvPr/>
        </p:nvSpPr>
        <p:spPr>
          <a:xfrm>
            <a:off x="2757550" y="2404076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0"/>
          <p:cNvGrpSpPr/>
          <p:nvPr/>
        </p:nvGrpSpPr>
        <p:grpSpPr>
          <a:xfrm>
            <a:off x="3678065" y="4725038"/>
            <a:ext cx="1868709" cy="1739719"/>
            <a:chOff x="6692857" y="4587977"/>
            <a:chExt cx="1868709" cy="1739719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92857" y="4587977"/>
              <a:ext cx="1868709" cy="137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53"/>
            <p:cNvGrpSpPr/>
            <p:nvPr/>
          </p:nvGrpSpPr>
          <p:grpSpPr>
            <a:xfrm>
              <a:off x="7017490" y="5958364"/>
              <a:ext cx="1219442" cy="369332"/>
              <a:chOff x="7017507" y="5958364"/>
              <a:chExt cx="1219442" cy="369332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017507" y="5971580"/>
                <a:ext cx="355600" cy="342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23906" y="5958364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Profile</a:t>
                </a:r>
                <a:endParaRPr lang="en-US" b="1" dirty="0"/>
              </a:p>
            </p:txBody>
          </p:sp>
        </p:grpSp>
      </p:grpSp>
      <p:grpSp>
        <p:nvGrpSpPr>
          <p:cNvPr id="12" name="Group 89"/>
          <p:cNvGrpSpPr/>
          <p:nvPr/>
        </p:nvGrpSpPr>
        <p:grpSpPr>
          <a:xfrm>
            <a:off x="5758986" y="1803398"/>
            <a:ext cx="2703049" cy="1713133"/>
            <a:chOff x="5758986" y="1803398"/>
            <a:chExt cx="2703049" cy="1713133"/>
          </a:xfrm>
        </p:grpSpPr>
        <p:grpSp>
          <p:nvGrpSpPr>
            <p:cNvPr id="17" name="Group 10"/>
            <p:cNvGrpSpPr/>
            <p:nvPr/>
          </p:nvGrpSpPr>
          <p:grpSpPr>
            <a:xfrm>
              <a:off x="6750845" y="1803398"/>
              <a:ext cx="1711190" cy="1713133"/>
              <a:chOff x="1278470" y="4049961"/>
              <a:chExt cx="1711190" cy="1713133"/>
            </a:xfrm>
          </p:grpSpPr>
          <p:grpSp>
            <p:nvGrpSpPr>
              <p:cNvPr id="20" name="Group 43"/>
              <p:cNvGrpSpPr/>
              <p:nvPr/>
            </p:nvGrpSpPr>
            <p:grpSpPr>
              <a:xfrm>
                <a:off x="1278470" y="4049961"/>
                <a:ext cx="1711190" cy="1713133"/>
                <a:chOff x="4955462" y="4329649"/>
                <a:chExt cx="1711190" cy="1713133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955462" y="4329649"/>
                  <a:ext cx="1711190" cy="17111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5445291" y="5396451"/>
                  <a:ext cx="117179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Optimized</a:t>
                  </a:r>
                </a:p>
                <a:p>
                  <a:pPr algn="ctr"/>
                  <a:r>
                    <a:rPr lang="en-US" b="1" dirty="0" smtClean="0">
                      <a:solidFill>
                        <a:schemeClr val="bg1"/>
                      </a:solidFill>
                    </a:rPr>
                    <a:t>Code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6" name="Picture 8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995584" y="4329649"/>
                  <a:ext cx="1630947" cy="12232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13" name="Oval 12"/>
              <p:cNvSpPr/>
              <p:nvPr/>
            </p:nvSpPr>
            <p:spPr>
              <a:xfrm>
                <a:off x="1392772" y="5273171"/>
                <a:ext cx="355600" cy="342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5758986" y="2404076"/>
              <a:ext cx="669793" cy="406611"/>
            </a:xfrm>
            <a:prstGeom prst="right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ight Arrow 36"/>
          <p:cNvSpPr/>
          <p:nvPr/>
        </p:nvSpPr>
        <p:spPr>
          <a:xfrm rot="16200000">
            <a:off x="4277506" y="4003551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5400000">
            <a:off x="7301934" y="1163598"/>
            <a:ext cx="669793" cy="406611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5400000">
            <a:off x="7395157" y="3569700"/>
            <a:ext cx="391981" cy="396163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80539" y="1207093"/>
            <a:ext cx="355600" cy="342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6907147" y="4288370"/>
            <a:ext cx="1411354" cy="2252074"/>
            <a:chOff x="6907147" y="4288370"/>
            <a:chExt cx="1411354" cy="2252074"/>
          </a:xfrm>
        </p:grpSpPr>
        <p:grpSp>
          <p:nvGrpSpPr>
            <p:cNvPr id="21" name="Group 88"/>
            <p:cNvGrpSpPr/>
            <p:nvPr/>
          </p:nvGrpSpPr>
          <p:grpSpPr>
            <a:xfrm>
              <a:off x="6907147" y="4288370"/>
              <a:ext cx="1411354" cy="2252074"/>
              <a:chOff x="6970647" y="4656670"/>
              <a:chExt cx="1411354" cy="2252074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6970647" y="4656670"/>
                <a:ext cx="1394421" cy="2252074"/>
              </a:xfrm>
              <a:prstGeom prst="rect">
                <a:avLst/>
              </a:prstGeom>
              <a:solidFill>
                <a:srgbClr val="FFFFFF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3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224642" y="4732538"/>
                <a:ext cx="890321" cy="899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4" name="Oval 83"/>
              <p:cNvSpPr/>
              <p:nvPr/>
            </p:nvSpPr>
            <p:spPr>
              <a:xfrm>
                <a:off x="7850267" y="5939370"/>
                <a:ext cx="355600" cy="342900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 rot="5400000">
                <a:off x="7533841" y="6019630"/>
                <a:ext cx="342900" cy="18238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6990875" y="6360576"/>
                <a:ext cx="1391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Performance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5" name="Oval 54"/>
            <p:cNvSpPr/>
            <p:nvPr/>
          </p:nvSpPr>
          <p:spPr>
            <a:xfrm>
              <a:off x="7126374" y="5552020"/>
              <a:ext cx="355600" cy="3429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Oval 56"/>
          <p:cNvSpPr/>
          <p:nvPr/>
        </p:nvSpPr>
        <p:spPr>
          <a:xfrm>
            <a:off x="7431167" y="366930"/>
            <a:ext cx="355600" cy="3429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43744" y="4364238"/>
            <a:ext cx="2490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Wrong Evaluation!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7" grpId="0" animBg="1"/>
      <p:bldP spid="59" grpId="0" animBg="1"/>
      <p:bldP spid="59" grpId="1" animBg="1"/>
      <p:bldP spid="59" grpId="2" animBg="1"/>
      <p:bldP spid="62" grpId="0" animBg="1"/>
      <p:bldP spid="57" grpId="0" animBg="1"/>
      <p:bldP spid="5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instance, a paper that incorrectly uses the same input for training and testing appeared in:</a:t>
            </a:r>
          </a:p>
          <a:p>
            <a:pPr lvl="1"/>
            <a:r>
              <a:rPr lang="en-US" dirty="0" smtClean="0"/>
              <a:t>PLDI 2006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94400" y="88900"/>
            <a:ext cx="3086100" cy="2247900"/>
            <a:chOff x="1638300" y="3930650"/>
            <a:chExt cx="3086100" cy="2247900"/>
          </a:xfrm>
        </p:grpSpPr>
        <p:grpSp>
          <p:nvGrpSpPr>
            <p:cNvPr id="3" name="Group 2"/>
            <p:cNvGrpSpPr/>
            <p:nvPr/>
          </p:nvGrpSpPr>
          <p:grpSpPr>
            <a:xfrm>
              <a:off x="1638300" y="3930650"/>
              <a:ext cx="3086100" cy="2247900"/>
              <a:chOff x="1638300" y="3930650"/>
              <a:chExt cx="3086100" cy="2247900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1638300" y="3930650"/>
                <a:ext cx="3086100" cy="2247900"/>
              </a:xfrm>
              <a:prstGeom prst="cub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685320" y="4018518"/>
                <a:ext cx="1150080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halkboard"/>
                    <a:cs typeface="Chalkboard"/>
                  </a:rPr>
                  <a:t>Thing #3</a:t>
                </a:r>
                <a:endParaRPr lang="en-US" dirty="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676400" y="4506383"/>
              <a:ext cx="2514600" cy="1672167"/>
              <a:chOff x="1676400" y="4506383"/>
              <a:chExt cx="2514600" cy="167216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898802" y="5111634"/>
                <a:ext cx="20697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Reproducibility</a:t>
                </a:r>
                <a:endParaRPr lang="en-US" sz="2400" dirty="0"/>
              </a:p>
            </p:txBody>
          </p:sp>
          <p:sp>
            <p:nvSpPr>
              <p:cNvPr id="8" name="Frame 7"/>
              <p:cNvSpPr/>
              <p:nvPr/>
            </p:nvSpPr>
            <p:spPr>
              <a:xfrm>
                <a:off x="1676400" y="4506383"/>
                <a:ext cx="2514600" cy="1672167"/>
              </a:xfrm>
              <a:prstGeom prst="frame">
                <a:avLst/>
              </a:prstGeom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699078" y="3403600"/>
            <a:ext cx="795041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Expectation:</a:t>
            </a:r>
          </a:p>
          <a:p>
            <a:r>
              <a:rPr lang="en-US" sz="3200" dirty="0" smtClean="0"/>
              <a:t>When reproduced, an experimental evaluation </a:t>
            </a:r>
          </a:p>
          <a:p>
            <a:r>
              <a:rPr lang="en-US" sz="3200" dirty="0" smtClean="0"/>
              <a:t>               should produce similar results.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Issues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94400" y="88900"/>
            <a:ext cx="3086100" cy="2247900"/>
            <a:chOff x="1638300" y="3930650"/>
            <a:chExt cx="3086100" cy="2247900"/>
          </a:xfrm>
        </p:grpSpPr>
        <p:grpSp>
          <p:nvGrpSpPr>
            <p:cNvPr id="6" name="Group 2"/>
            <p:cNvGrpSpPr/>
            <p:nvPr/>
          </p:nvGrpSpPr>
          <p:grpSpPr>
            <a:xfrm>
              <a:off x="1638300" y="3930650"/>
              <a:ext cx="3086100" cy="2247900"/>
              <a:chOff x="1638300" y="3930650"/>
              <a:chExt cx="3086100" cy="2247900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1638300" y="3930650"/>
                <a:ext cx="3086100" cy="2247900"/>
              </a:xfrm>
              <a:prstGeom prst="cub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685320" y="4018518"/>
                <a:ext cx="1150080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halkboard"/>
                    <a:cs typeface="Chalkboard"/>
                  </a:rPr>
                  <a:t>Thing #3</a:t>
                </a:r>
                <a:endParaRPr lang="en-US" dirty="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9" name="Group 5"/>
            <p:cNvGrpSpPr/>
            <p:nvPr/>
          </p:nvGrpSpPr>
          <p:grpSpPr>
            <a:xfrm>
              <a:off x="1676400" y="4506383"/>
              <a:ext cx="2514600" cy="1672167"/>
              <a:chOff x="1676400" y="4506383"/>
              <a:chExt cx="2514600" cy="167216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898802" y="5111634"/>
                <a:ext cx="20697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Reproducibility</a:t>
                </a:r>
                <a:endParaRPr lang="en-US" sz="2400" dirty="0"/>
              </a:p>
            </p:txBody>
          </p:sp>
          <p:sp>
            <p:nvSpPr>
              <p:cNvPr id="8" name="Frame 7"/>
              <p:cNvSpPr/>
              <p:nvPr/>
            </p:nvSpPr>
            <p:spPr>
              <a:xfrm>
                <a:off x="1676400" y="4506383"/>
                <a:ext cx="2514600" cy="1672167"/>
              </a:xfrm>
              <a:prstGeom prst="frame">
                <a:avLst/>
              </a:prstGeom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899092" y="4385101"/>
            <a:ext cx="6292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Availability of code, data, and precise description</a:t>
            </a:r>
          </a:p>
          <a:p>
            <a:r>
              <a:rPr lang="en-US" sz="2400" dirty="0" smtClean="0"/>
              <a:t>of experimental setup.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99092" y="5613400"/>
            <a:ext cx="5739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Lack of incentives for reproducibility studies.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99092" y="2997200"/>
            <a:ext cx="6750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Have the measurements been repeated a sufficient</a:t>
            </a:r>
          </a:p>
          <a:p>
            <a:r>
              <a:rPr lang="en-US" sz="2400" dirty="0" smtClean="0"/>
              <a:t>number of time to capture measurement variations?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Progress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94400" y="88900"/>
            <a:ext cx="3086100" cy="2247900"/>
            <a:chOff x="1638300" y="3930650"/>
            <a:chExt cx="3086100" cy="2247900"/>
          </a:xfrm>
        </p:grpSpPr>
        <p:grpSp>
          <p:nvGrpSpPr>
            <p:cNvPr id="6" name="Group 2"/>
            <p:cNvGrpSpPr/>
            <p:nvPr/>
          </p:nvGrpSpPr>
          <p:grpSpPr>
            <a:xfrm>
              <a:off x="1638300" y="3930650"/>
              <a:ext cx="3086100" cy="2247900"/>
              <a:chOff x="1638300" y="3930650"/>
              <a:chExt cx="3086100" cy="2247900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1638300" y="3930650"/>
                <a:ext cx="3086100" cy="2247900"/>
              </a:xfrm>
              <a:prstGeom prst="cube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685320" y="4018518"/>
                <a:ext cx="1150080" cy="369332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Chalkboard"/>
                    <a:cs typeface="Chalkboard"/>
                  </a:rPr>
                  <a:t>Thing #3</a:t>
                </a:r>
                <a:endParaRPr lang="en-US" dirty="0">
                  <a:latin typeface="Chalkboard"/>
                  <a:cs typeface="Chalkboard"/>
                </a:endParaRPr>
              </a:p>
            </p:txBody>
          </p:sp>
        </p:grpSp>
        <p:grpSp>
          <p:nvGrpSpPr>
            <p:cNvPr id="9" name="Group 5"/>
            <p:cNvGrpSpPr/>
            <p:nvPr/>
          </p:nvGrpSpPr>
          <p:grpSpPr>
            <a:xfrm>
              <a:off x="1676400" y="4506383"/>
              <a:ext cx="2514600" cy="1672167"/>
              <a:chOff x="1676400" y="4506383"/>
              <a:chExt cx="2514600" cy="167216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898802" y="5111634"/>
                <a:ext cx="20697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Reproducibility</a:t>
                </a:r>
                <a:endParaRPr lang="en-US" sz="2400" dirty="0"/>
              </a:p>
            </p:txBody>
          </p:sp>
          <p:sp>
            <p:nvSpPr>
              <p:cNvPr id="8" name="Frame 7"/>
              <p:cNvSpPr/>
              <p:nvPr/>
            </p:nvSpPr>
            <p:spPr>
              <a:xfrm>
                <a:off x="1676400" y="4506383"/>
                <a:ext cx="2514600" cy="1672167"/>
              </a:xfrm>
              <a:prstGeom prst="frame">
                <a:avLst/>
              </a:prstGeom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899092" y="3026201"/>
            <a:ext cx="5946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Program committees/reviewers starting to ask</a:t>
            </a:r>
          </a:p>
          <a:p>
            <a:r>
              <a:rPr lang="en-US" sz="2400" dirty="0" smtClean="0"/>
              <a:t>questions about reproducibility.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99092" y="4254500"/>
            <a:ext cx="7147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Steps toward infrastructure to facilitate reproducibility.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05774" y="274638"/>
            <a:ext cx="2379217" cy="2638241"/>
            <a:chOff x="5596383" y="4387850"/>
            <a:chExt cx="2379217" cy="263824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96383" y="4387850"/>
              <a:ext cx="2379217" cy="2638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9"/>
            <p:cNvGrpSpPr/>
            <p:nvPr/>
          </p:nvGrpSpPr>
          <p:grpSpPr>
            <a:xfrm>
              <a:off x="6382225" y="5617749"/>
              <a:ext cx="1409502" cy="830997"/>
              <a:chOff x="7734081" y="4506383"/>
              <a:chExt cx="1409502" cy="830997"/>
            </a:xfrm>
          </p:grpSpPr>
          <p:sp>
            <p:nvSpPr>
              <p:cNvPr id="6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67472" y="4651775"/>
                <a:ext cx="1352777" cy="5754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34081" y="4506383"/>
                <a:ext cx="140950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/>
                  <a:t>SPEC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 smtClean="0"/>
                  <a:t>Research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2171700" y="1308475"/>
            <a:ext cx="264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industrial organizations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71700" y="1677807"/>
            <a:ext cx="357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universities or research institutes</a:t>
            </a:r>
            <a:endParaRPr lang="en-US" dirty="0"/>
          </a:p>
        </p:txBody>
      </p:sp>
      <p:grpSp>
        <p:nvGrpSpPr>
          <p:cNvPr id="168" name="Group 167"/>
          <p:cNvGrpSpPr/>
          <p:nvPr/>
        </p:nvGrpSpPr>
        <p:grpSpPr>
          <a:xfrm>
            <a:off x="105570" y="2130434"/>
            <a:ext cx="6600203" cy="4448166"/>
            <a:chOff x="730962" y="2967075"/>
            <a:chExt cx="5579332" cy="3713125"/>
          </a:xfrm>
        </p:grpSpPr>
        <p:pic>
          <p:nvPicPr>
            <p:cNvPr id="130" name="Bild 97" descr="dell_blue_rg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73781" y="5394520"/>
              <a:ext cx="621206" cy="588739"/>
            </a:xfrm>
            <a:prstGeom prst="rect">
              <a:avLst/>
            </a:prstGeom>
          </p:spPr>
        </p:pic>
        <p:pic>
          <p:nvPicPr>
            <p:cNvPr id="131" name="Grafik 91" descr="5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1746" y="3744290"/>
              <a:ext cx="1070325" cy="442593"/>
            </a:xfrm>
            <a:prstGeom prst="rect">
              <a:avLst/>
            </a:prstGeom>
          </p:spPr>
        </p:pic>
        <p:pic>
          <p:nvPicPr>
            <p:cNvPr id="133" name="Grafik 62" descr="external_logo2177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961" y="4844367"/>
              <a:ext cx="1454257" cy="431948"/>
            </a:xfrm>
            <a:prstGeom prst="rect">
              <a:avLst/>
            </a:prstGeom>
          </p:spPr>
        </p:pic>
        <p:pic>
          <p:nvPicPr>
            <p:cNvPr id="13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95065" y="3009504"/>
              <a:ext cx="892294" cy="264883"/>
            </a:xfrm>
            <a:prstGeom prst="rect">
              <a:avLst/>
            </a:prstGeom>
            <a:noFill/>
          </p:spPr>
        </p:pic>
        <p:pic>
          <p:nvPicPr>
            <p:cNvPr id="135" name="Grafik 64" descr="logo_uk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0228" y="4857504"/>
              <a:ext cx="507120" cy="475476"/>
            </a:xfrm>
            <a:prstGeom prst="rect">
              <a:avLst/>
            </a:prstGeom>
          </p:spPr>
        </p:pic>
        <p:pic>
          <p:nvPicPr>
            <p:cNvPr id="136" name="Grafik 65" descr="cisco_logo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15671" y="2969414"/>
              <a:ext cx="750932" cy="385394"/>
            </a:xfrm>
            <a:prstGeom prst="rect">
              <a:avLst/>
            </a:prstGeom>
          </p:spPr>
        </p:pic>
        <p:pic>
          <p:nvPicPr>
            <p:cNvPr id="137" name="Grafik 67" descr="universiteit_gent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23091" y="4513936"/>
              <a:ext cx="678049" cy="459976"/>
            </a:xfrm>
            <a:prstGeom prst="rect">
              <a:avLst/>
            </a:prstGeom>
          </p:spPr>
        </p:pic>
        <p:pic>
          <p:nvPicPr>
            <p:cNvPr id="138" name="Picture 23" descr="ibm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73846" y="2991097"/>
              <a:ext cx="955417" cy="361674"/>
            </a:xfrm>
            <a:prstGeom prst="rect">
              <a:avLst/>
            </a:prstGeom>
            <a:noFill/>
          </p:spPr>
        </p:pic>
        <p:pic>
          <p:nvPicPr>
            <p:cNvPr id="139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81245" y="5755839"/>
              <a:ext cx="1244149" cy="27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36471" y="2967075"/>
              <a:ext cx="890773" cy="42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Grafik 72" descr="nicta_logo.gif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2350" y="4485170"/>
              <a:ext cx="574063" cy="544062"/>
            </a:xfrm>
            <a:prstGeom prst="rect">
              <a:avLst/>
            </a:prstGeom>
          </p:spPr>
        </p:pic>
        <p:pic>
          <p:nvPicPr>
            <p:cNvPr id="142" name="Grafik 73" descr="neu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99568" y="3471480"/>
              <a:ext cx="525423" cy="485345"/>
            </a:xfrm>
            <a:prstGeom prst="rect">
              <a:avLst/>
            </a:prstGeom>
          </p:spPr>
        </p:pic>
        <p:pic>
          <p:nvPicPr>
            <p:cNvPr id="143" name="Picture 47" descr="oralogo_small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83958" y="4237284"/>
              <a:ext cx="1411538" cy="164604"/>
            </a:xfrm>
            <a:prstGeom prst="rect">
              <a:avLst/>
            </a:prstGeom>
            <a:noFill/>
          </p:spPr>
        </p:pic>
        <p:pic>
          <p:nvPicPr>
            <p:cNvPr id="144" name="Grafik 75" descr="PU_signature_white_bg_215x80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9455" y="4037956"/>
              <a:ext cx="979977" cy="345586"/>
            </a:xfrm>
            <a:prstGeom prst="rect">
              <a:avLst/>
            </a:prstGeom>
          </p:spPr>
        </p:pic>
        <p:pic>
          <p:nvPicPr>
            <p:cNvPr id="145" name="Grafik 76" descr="untitled.bmp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43759" y="5057690"/>
              <a:ext cx="1020721" cy="311184"/>
            </a:xfrm>
            <a:prstGeom prst="rect">
              <a:avLst/>
            </a:prstGeom>
          </p:spPr>
        </p:pic>
        <p:pic>
          <p:nvPicPr>
            <p:cNvPr id="146" name="Grafik 78" descr="sap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79288" y="2987635"/>
              <a:ext cx="826138" cy="428226"/>
            </a:xfrm>
            <a:prstGeom prst="rect">
              <a:avLst/>
            </a:prstGeom>
          </p:spPr>
        </p:pic>
        <p:pic>
          <p:nvPicPr>
            <p:cNvPr id="147" name="Picture 65" descr="athene_logo_600x22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956855" y="3983351"/>
              <a:ext cx="1004826" cy="360246"/>
            </a:xfrm>
            <a:prstGeom prst="rect">
              <a:avLst/>
            </a:prstGeom>
            <a:noFill/>
          </p:spPr>
        </p:pic>
        <p:pic>
          <p:nvPicPr>
            <p:cNvPr id="148" name="Picture 87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48594" y="3523252"/>
              <a:ext cx="1102697" cy="330577"/>
            </a:xfrm>
            <a:prstGeom prst="rect">
              <a:avLst/>
            </a:prstGeom>
            <a:noFill/>
          </p:spPr>
        </p:pic>
        <p:pic>
          <p:nvPicPr>
            <p:cNvPr id="149" name="Grafik 82" descr="siemens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42625" y="4227368"/>
              <a:ext cx="1186820" cy="181515"/>
            </a:xfrm>
            <a:prstGeom prst="rect">
              <a:avLst/>
            </a:prstGeom>
          </p:spPr>
        </p:pic>
        <p:pic>
          <p:nvPicPr>
            <p:cNvPr id="150" name="Grafik 83" descr="wortmarke_dt_uni_ma_2c.jp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58887" y="4558855"/>
              <a:ext cx="1372431" cy="240594"/>
            </a:xfrm>
            <a:prstGeom prst="rect">
              <a:avLst/>
            </a:prstGeom>
          </p:spPr>
        </p:pic>
        <p:pic>
          <p:nvPicPr>
            <p:cNvPr id="151" name="Picture 4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339055" y="5839054"/>
              <a:ext cx="1646047" cy="24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5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424901" y="4451398"/>
              <a:ext cx="712911" cy="36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" name="Picture 6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199442" y="3465679"/>
              <a:ext cx="1230275" cy="21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" name="Picture 7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189325" y="4587260"/>
              <a:ext cx="1120969" cy="254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" name="Picture 8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4911921" y="5692690"/>
              <a:ext cx="1333983" cy="3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" name="Grafik 90" descr="SFState_Logo_H_rgb_2in.pn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13240" y="5377789"/>
              <a:ext cx="1201917" cy="297935"/>
            </a:xfrm>
            <a:prstGeom prst="rect">
              <a:avLst/>
            </a:prstGeom>
          </p:spPr>
        </p:pic>
        <p:pic>
          <p:nvPicPr>
            <p:cNvPr id="157" name="Picture 2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972366" y="5328474"/>
              <a:ext cx="1129325" cy="365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8" name="Picture 3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4644133" y="5407307"/>
              <a:ext cx="1647345" cy="25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2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5537683" y="3594425"/>
              <a:ext cx="681812" cy="44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Grafik 4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803" y="4891351"/>
              <a:ext cx="472912" cy="448731"/>
            </a:xfrm>
            <a:prstGeom prst="rect">
              <a:avLst/>
            </a:prstGeom>
          </p:spPr>
        </p:pic>
        <p:pic>
          <p:nvPicPr>
            <p:cNvPr id="161" name="Bild 55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730962" y="6031400"/>
              <a:ext cx="1454725" cy="648800"/>
            </a:xfrm>
            <a:prstGeom prst="rect">
              <a:avLst/>
            </a:prstGeom>
          </p:spPr>
        </p:pic>
        <p:pic>
          <p:nvPicPr>
            <p:cNvPr id="162" name="Bild 56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2185689" y="6230960"/>
              <a:ext cx="1362971" cy="305626"/>
            </a:xfrm>
            <a:prstGeom prst="rect">
              <a:avLst/>
            </a:prstGeom>
          </p:spPr>
        </p:pic>
        <p:pic>
          <p:nvPicPr>
            <p:cNvPr id="163" name="Bild 57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715560" y="6161242"/>
              <a:ext cx="770761" cy="426165"/>
            </a:xfrm>
            <a:prstGeom prst="rect">
              <a:avLst/>
            </a:prstGeom>
          </p:spPr>
        </p:pic>
        <p:pic>
          <p:nvPicPr>
            <p:cNvPr id="164" name="Bild 58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562847" y="6052789"/>
              <a:ext cx="781932" cy="580997"/>
            </a:xfrm>
            <a:prstGeom prst="rect">
              <a:avLst/>
            </a:prstGeom>
          </p:spPr>
        </p:pic>
        <p:pic>
          <p:nvPicPr>
            <p:cNvPr id="165" name="Bild 94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5432197" y="6163204"/>
              <a:ext cx="825550" cy="446219"/>
            </a:xfrm>
            <a:prstGeom prst="rect">
              <a:avLst/>
            </a:prstGeom>
          </p:spPr>
        </p:pic>
        <p:pic>
          <p:nvPicPr>
            <p:cNvPr id="166" name="Bild 96" descr="image003.jpg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3444136" y="3519192"/>
              <a:ext cx="539777" cy="511567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253205" y="77368"/>
            <a:ext cx="6575216" cy="1492670"/>
            <a:chOff x="253205" y="77368"/>
            <a:chExt cx="6575216" cy="1492670"/>
          </a:xfrm>
        </p:grpSpPr>
        <p:sp>
          <p:nvSpPr>
            <p:cNvPr id="15" name="Rectangle 14"/>
            <p:cNvSpPr/>
            <p:nvPr/>
          </p:nvSpPr>
          <p:spPr>
            <a:xfrm>
              <a:off x="1409700" y="908365"/>
              <a:ext cx="28276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http://</a:t>
              </a:r>
              <a:r>
                <a:rPr lang="en-US" sz="2000" dirty="0" err="1" smtClean="0"/>
                <a:t>research.spec.org</a:t>
              </a:r>
              <a:r>
                <a:rPr lang="en-US" sz="2000" dirty="0" smtClean="0"/>
                <a:t>/</a:t>
              </a:r>
              <a:endParaRPr lang="en-US" sz="2000" dirty="0"/>
            </a:p>
          </p:txBody>
        </p:sp>
        <p:pic>
          <p:nvPicPr>
            <p:cNvPr id="16" name="Picture 15" descr="SPEC-RG.jpg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253205" y="274638"/>
              <a:ext cx="939800" cy="1295400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>
            <a:xfrm>
              <a:off x="1317778" y="77368"/>
              <a:ext cx="55106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SPEC Research Group</a:t>
              </a:r>
              <a:endParaRPr lang="en-US" sz="48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095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       SPEC Research Group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705774" y="274638"/>
            <a:ext cx="2379217" cy="2638241"/>
            <a:chOff x="5596383" y="4387850"/>
            <a:chExt cx="2379217" cy="263824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96383" y="4387850"/>
              <a:ext cx="2379217" cy="2638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29"/>
            <p:cNvGrpSpPr/>
            <p:nvPr/>
          </p:nvGrpSpPr>
          <p:grpSpPr>
            <a:xfrm>
              <a:off x="6382225" y="5617749"/>
              <a:ext cx="1409502" cy="830997"/>
              <a:chOff x="7734081" y="4506383"/>
              <a:chExt cx="1409502" cy="830997"/>
            </a:xfrm>
          </p:grpSpPr>
          <p:sp>
            <p:nvSpPr>
              <p:cNvPr id="6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67472" y="4651775"/>
                <a:ext cx="1352777" cy="5754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34081" y="4506383"/>
                <a:ext cx="140950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/>
                  <a:t>SPEC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1" dirty="0" smtClean="0"/>
                  <a:t>Research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435100" y="1672296"/>
            <a:ext cx="316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Evaluation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42116" y="2243677"/>
            <a:ext cx="3555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Benchmarks for New Areas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641217" y="2822585"/>
            <a:ext cx="3870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Performance Evaluation Tools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56059" y="3401493"/>
            <a:ext cx="3237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Evaluation Methodology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237317" y="3980402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Repository for Reproducibility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409700" y="908365"/>
            <a:ext cx="2827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</a:t>
            </a:r>
            <a:r>
              <a:rPr lang="en-US" sz="2000" dirty="0" err="1" smtClean="0"/>
              <a:t>research.spec.org</a:t>
            </a:r>
            <a:r>
              <a:rPr lang="en-US" sz="2000" dirty="0" smtClean="0"/>
              <a:t>/</a:t>
            </a:r>
            <a:endParaRPr lang="en-US" sz="2000" dirty="0"/>
          </a:p>
        </p:txBody>
      </p:sp>
      <p:pic>
        <p:nvPicPr>
          <p:cNvPr id="16" name="Picture 15" descr="SPEC-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5" y="274638"/>
            <a:ext cx="939800" cy="1295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3508" y="4595724"/>
            <a:ext cx="9147508" cy="2262276"/>
            <a:chOff x="-3508" y="4595724"/>
            <a:chExt cx="9147508" cy="2262276"/>
          </a:xfrm>
        </p:grpSpPr>
        <p:pic>
          <p:nvPicPr>
            <p:cNvPr id="7065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80" y="5032788"/>
              <a:ext cx="9124920" cy="1825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-3508" y="4595724"/>
              <a:ext cx="37112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http://icpe2013.ipd.kit.edu/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72211" y="93830"/>
            <a:ext cx="2379217" cy="2638241"/>
            <a:chOff x="3873894" y="-12581"/>
            <a:chExt cx="2379217" cy="263824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3894" y="-12581"/>
              <a:ext cx="2379217" cy="2638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30"/>
            <p:cNvGrpSpPr/>
            <p:nvPr/>
          </p:nvGrpSpPr>
          <p:grpSpPr>
            <a:xfrm>
              <a:off x="4622802" y="1388533"/>
              <a:ext cx="1409502" cy="575406"/>
              <a:chOff x="7734081" y="4651775"/>
              <a:chExt cx="1409502" cy="575406"/>
            </a:xfrm>
          </p:grpSpPr>
          <p:sp>
            <p:nvSpPr>
              <p:cNvPr id="6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67472" y="4651775"/>
                <a:ext cx="1352777" cy="57540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4"/>
              <p:cNvSpPr txBox="1">
                <a:spLocks noChangeArrowheads="1"/>
              </p:cNvSpPr>
              <p:nvPr/>
            </p:nvSpPr>
            <p:spPr bwMode="auto">
              <a:xfrm rot="20298805">
                <a:off x="7734081" y="4691049"/>
                <a:ext cx="140950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/>
                  <a:t>Evaluate</a:t>
                </a:r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2828174" y="2726651"/>
            <a:ext cx="23425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Anti Patterns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917534" y="3615035"/>
            <a:ext cx="4576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Evaluation in CS education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273766" y="1838267"/>
            <a:ext cx="42494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Open Letter to PC Chairs</a:t>
            </a:r>
            <a:endParaRPr lang="en-US" sz="3200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64463"/>
            <a:ext cx="5928478" cy="219353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15336" y="157366"/>
            <a:ext cx="59885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Evaluate </a:t>
            </a:r>
            <a:r>
              <a:rPr lang="en-US" sz="4800" dirty="0" err="1" smtClean="0"/>
              <a:t>Collaboratory</a:t>
            </a:r>
            <a:r>
              <a:rPr lang="en-US" sz="4800" dirty="0" smtClean="0"/>
              <a:t>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evaluate.inf.usi.ch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08" y="56242"/>
            <a:ext cx="85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a computing scientist entered a Store….</a:t>
            </a:r>
            <a:endParaRPr lang="en-US" sz="3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368836" y="3388689"/>
            <a:ext cx="2400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216025" y="6436689"/>
            <a:ext cx="2553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rgbClr val="A6A6A6"/>
                </a:solidFill>
              </a:rPr>
              <a:t>http://bitchmagazine.org/post/beyond-the-panel-an-interview-with-danielle-corsetto-of-girls-with-slingshots</a:t>
            </a:r>
            <a:endParaRPr lang="en-US" sz="800" dirty="0">
              <a:solidFill>
                <a:srgbClr val="A6A6A6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761" y="1134157"/>
            <a:ext cx="3222463" cy="283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56667" y="3803029"/>
            <a:ext cx="193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$ 3,000.00</a:t>
            </a:r>
            <a:endParaRPr lang="en-US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064" y="622299"/>
            <a:ext cx="1015186" cy="2084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80103" y="2480648"/>
            <a:ext cx="1628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$ 200.00</a:t>
            </a:r>
            <a:endParaRPr lang="en-US" sz="3200" dirty="0"/>
          </a:p>
        </p:txBody>
      </p:sp>
      <p:pic>
        <p:nvPicPr>
          <p:cNvPr id="12" name="Picture 11" descr="Discount-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46586">
            <a:off x="2752765" y="2155187"/>
            <a:ext cx="824487" cy="1358612"/>
          </a:xfrm>
          <a:prstGeom prst="rect">
            <a:avLst/>
          </a:prstGeom>
        </p:spPr>
      </p:pic>
      <p:pic>
        <p:nvPicPr>
          <p:cNvPr id="13" name="Picture 12" descr="Discount-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92920">
            <a:off x="4763271" y="1209142"/>
            <a:ext cx="783957" cy="1277310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5822461" y="874261"/>
            <a:ext cx="3321539" cy="2514428"/>
          </a:xfrm>
          <a:prstGeom prst="cloudCallout">
            <a:avLst>
              <a:gd name="adj1" fmla="val 11942"/>
              <a:gd name="adj2" fmla="val 697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They want $2,700 for the server and $100 for the iPod.</a:t>
            </a:r>
            <a:endParaRPr lang="en-US" sz="2400" dirty="0"/>
          </a:p>
        </p:txBody>
      </p:sp>
      <p:sp>
        <p:nvSpPr>
          <p:cNvPr id="15" name="Cloud Callout 14"/>
          <p:cNvSpPr/>
          <p:nvPr/>
        </p:nvSpPr>
        <p:spPr>
          <a:xfrm>
            <a:off x="1759444" y="3803029"/>
            <a:ext cx="4292881" cy="2972214"/>
          </a:xfrm>
          <a:prstGeom prst="cloudCallout">
            <a:avLst>
              <a:gd name="adj1" fmla="val 73848"/>
              <a:gd name="adj2" fmla="val -47414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2400" dirty="0" smtClean="0"/>
              <a:t>I will get both and pay only $2,240</a:t>
            </a:r>
          </a:p>
          <a:p>
            <a:pPr algn="ctr"/>
            <a:r>
              <a:rPr lang="en-US" sz="2400" dirty="0" smtClean="0"/>
              <a:t>altogether!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Thoughts….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464" y="2146300"/>
            <a:ext cx="8634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Creating a culture that enables full reproducibility seems daunting…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87400" y="3797300"/>
            <a:ext cx="76059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Initially we could aim for:</a:t>
            </a:r>
          </a:p>
          <a:p>
            <a:endParaRPr lang="en-US" sz="2400" dirty="0" smtClean="0"/>
          </a:p>
          <a:p>
            <a:pPr marL="901700"/>
            <a:r>
              <a:rPr lang="en-US" sz="2400" dirty="0" smtClean="0"/>
              <a:t>Reasonable expectation by a reasonable reader that, </a:t>
            </a:r>
          </a:p>
          <a:p>
            <a:pPr marL="901700"/>
            <a:r>
              <a:rPr lang="en-US" sz="2400" dirty="0" smtClean="0"/>
              <a:t>if reproduced, the experimental</a:t>
            </a:r>
          </a:p>
          <a:p>
            <a:pPr marL="901700"/>
            <a:r>
              <a:rPr lang="en-US" sz="2400" dirty="0" smtClean="0"/>
              <a:t>evaluation would produce similar results.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729639" y="3640622"/>
            <a:ext cx="2204423" cy="279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380953" y="6439889"/>
            <a:ext cx="2553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rgbClr val="A6A6A6"/>
                </a:solidFill>
              </a:rPr>
              <a:t>http://bitchmagazine.org/post/beyond-the-panel-an-interview-with-danielle-corsetto-of-girls-with-slingshots</a:t>
            </a:r>
            <a:endParaRPr lang="en-US" sz="800" dirty="0">
              <a:solidFill>
                <a:srgbClr val="A6A6A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908" y="56242"/>
            <a:ext cx="85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a computing scientist entered an Store….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908" y="3958560"/>
            <a:ext cx="3434677" cy="258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131954" y="923747"/>
            <a:ext cx="3566631" cy="2502433"/>
          </a:xfrm>
          <a:prstGeom prst="wedgeEllipseCallout">
            <a:avLst>
              <a:gd name="adj1" fmla="val -19220"/>
              <a:gd name="adj2" fmla="val 822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Ma’am you are $560 short.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63908" y="654751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http://www.businessinsider.com/10-ways-to-fix-googles-busted-android-app-market-2010-1?op=1</a:t>
            </a:r>
            <a:endParaRPr lang="en-US" sz="800" dirty="0">
              <a:solidFill>
                <a:srgbClr val="A6A6A6"/>
              </a:solidFill>
            </a:endParaRPr>
          </a:p>
        </p:txBody>
      </p:sp>
      <p:pic>
        <p:nvPicPr>
          <p:cNvPr id="12" name="Picture 11" descr="Discount-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2920">
            <a:off x="5585597" y="3550834"/>
            <a:ext cx="783957" cy="12773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98586" y="6146143"/>
            <a:ext cx="193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$ 3,000.00</a:t>
            </a:r>
            <a:endParaRPr lang="en-US" sz="3200" dirty="0"/>
          </a:p>
        </p:txBody>
      </p:sp>
      <p:pic>
        <p:nvPicPr>
          <p:cNvPr id="14" name="Picture 13" descr="Discount-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46586">
            <a:off x="4484820" y="4871812"/>
            <a:ext cx="824487" cy="13586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74621" y="4382526"/>
            <a:ext cx="1628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$ 200.00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22528" y="923747"/>
            <a:ext cx="4921472" cy="2502433"/>
            <a:chOff x="4222528" y="923747"/>
            <a:chExt cx="4921472" cy="2502433"/>
          </a:xfrm>
        </p:grpSpPr>
        <p:sp>
          <p:nvSpPr>
            <p:cNvPr id="9" name="Oval Callout 8"/>
            <p:cNvSpPr/>
            <p:nvPr/>
          </p:nvSpPr>
          <p:spPr>
            <a:xfrm>
              <a:off x="4222528" y="923747"/>
              <a:ext cx="4921472" cy="2502433"/>
            </a:xfrm>
            <a:prstGeom prst="wedgeEllipseCallout">
              <a:avLst>
                <a:gd name="adj1" fmla="val 18600"/>
                <a:gd name="adj2" fmla="val 70410"/>
              </a:avLst>
            </a:prstGeom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12863" y="1194675"/>
              <a:ext cx="4572000" cy="20621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3200" dirty="0" smtClean="0"/>
                <a:t>But the average of </a:t>
              </a:r>
            </a:p>
            <a:p>
              <a:pPr algn="ctr"/>
              <a:r>
                <a:rPr lang="en-US" sz="3200" dirty="0" smtClean="0"/>
                <a:t>10% and 50% is 30% </a:t>
              </a:r>
            </a:p>
            <a:p>
              <a:pPr algn="ctr"/>
              <a:r>
                <a:rPr lang="en-US" sz="3200" dirty="0" smtClean="0"/>
                <a:t>and 70% of $3,200 </a:t>
              </a:r>
            </a:p>
            <a:p>
              <a:pPr algn="ctr"/>
              <a:r>
                <a:rPr lang="en-US" sz="3200" dirty="0" smtClean="0"/>
                <a:t>is $2,240.</a:t>
              </a:r>
              <a:endParaRPr lang="en-US" sz="3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63908" y="56242"/>
            <a:ext cx="85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So, a computing scientist entered an Store….</a:t>
            </a:r>
            <a:endParaRPr lang="en-US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908" y="3958560"/>
            <a:ext cx="3434677" cy="258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Callout 7"/>
          <p:cNvSpPr/>
          <p:nvPr/>
        </p:nvSpPr>
        <p:spPr>
          <a:xfrm>
            <a:off x="131954" y="923747"/>
            <a:ext cx="3566631" cy="2502433"/>
          </a:xfrm>
          <a:prstGeom prst="wedgeEllipseCallout">
            <a:avLst>
              <a:gd name="adj1" fmla="val -19220"/>
              <a:gd name="adj2" fmla="val 82275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Ma’am you cannot take the arithmetic average of percentages!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63908" y="654751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solidFill>
                  <a:srgbClr val="A6A6A6"/>
                </a:solidFill>
              </a:rPr>
              <a:t>http://www.businessinsider.com/10-ways-to-fix-googles-busted-android-app-market-2010-1?op=1</a:t>
            </a:r>
            <a:endParaRPr lang="en-US" sz="800" dirty="0">
              <a:solidFill>
                <a:srgbClr val="A6A6A6"/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29639" y="3640622"/>
            <a:ext cx="2204423" cy="279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6380953" y="6439889"/>
            <a:ext cx="2553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solidFill>
                  <a:srgbClr val="A6A6A6"/>
                </a:solidFill>
              </a:rPr>
              <a:t>http://bitchmagazine.org/post/beyond-the-panel-an-interview-with-danielle-corsetto-of-girls-with-slingshots</a:t>
            </a:r>
            <a:endParaRPr lang="en-US" sz="800" dirty="0">
              <a:solidFill>
                <a:srgbClr val="A6A6A6"/>
              </a:solidFill>
            </a:endParaRPr>
          </a:p>
        </p:txBody>
      </p:sp>
      <p:pic>
        <p:nvPicPr>
          <p:cNvPr id="19" name="Picture 18" descr="Discount-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92920">
            <a:off x="5585597" y="3550834"/>
            <a:ext cx="783957" cy="127731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98586" y="6146143"/>
            <a:ext cx="19393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$ 3,000.00</a:t>
            </a:r>
            <a:endParaRPr lang="en-US" sz="3200" dirty="0"/>
          </a:p>
        </p:txBody>
      </p:sp>
      <p:pic>
        <p:nvPicPr>
          <p:cNvPr id="21" name="Picture 20" descr="Discount-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46586">
            <a:off x="4484820" y="4871812"/>
            <a:ext cx="824487" cy="13586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74621" y="4382526"/>
            <a:ext cx="1628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$ 200.00</a:t>
            </a:r>
            <a:endParaRPr lang="en-US" sz="3200" dirty="0"/>
          </a:p>
        </p:txBody>
      </p:sp>
      <p:sp>
        <p:nvSpPr>
          <p:cNvPr id="9" name="Oval Callout 8"/>
          <p:cNvSpPr/>
          <p:nvPr/>
        </p:nvSpPr>
        <p:spPr>
          <a:xfrm>
            <a:off x="4222528" y="923747"/>
            <a:ext cx="4921472" cy="2502433"/>
          </a:xfrm>
          <a:prstGeom prst="wedgeEllipseCallout">
            <a:avLst>
              <a:gd name="adj1" fmla="val 12232"/>
              <a:gd name="adj2" fmla="val 78320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But… I just came from at top CS conference in San Jose where they do it!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705100"/>
            <a:ext cx="8229600" cy="1143000"/>
          </a:xfrm>
        </p:spPr>
        <p:txBody>
          <a:bodyPr/>
          <a:lstStyle/>
          <a:p>
            <a:r>
              <a:rPr lang="en-US" dirty="0" smtClean="0"/>
              <a:t>The Problem with Averages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Hypothetical Experiment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800100" y="1417638"/>
          <a:ext cx="7505700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angle 16"/>
          <p:cNvSpPr/>
          <p:nvPr/>
        </p:nvSpPr>
        <p:spPr>
          <a:xfrm>
            <a:off x="1771649" y="2095500"/>
            <a:ext cx="4959351" cy="3134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1689100" y="2006601"/>
            <a:ext cx="4902200" cy="1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689100" y="2632076"/>
            <a:ext cx="4902200" cy="1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689100" y="3257551"/>
            <a:ext cx="4902200" cy="1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689100" y="3883026"/>
            <a:ext cx="4902200" cy="1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689101" y="4508500"/>
            <a:ext cx="4902200" cy="1"/>
          </a:xfrm>
          <a:prstGeom prst="line">
            <a:avLst/>
          </a:prstGeom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58975" y="5118100"/>
            <a:ext cx="266700" cy="1143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2025" y="4610102"/>
            <a:ext cx="266700" cy="62229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21000" y="4981575"/>
            <a:ext cx="266700" cy="25082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94050" y="3984628"/>
            <a:ext cx="266700" cy="124777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58975" y="466990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51075" y="41518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946400" y="452120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46460" y="351369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86200" y="3988835"/>
            <a:ext cx="266700" cy="1230866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59250" y="4992135"/>
            <a:ext cx="266700" cy="22756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48100" y="351790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62460" y="45296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851400" y="2733678"/>
            <a:ext cx="266700" cy="249237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24450" y="4733928"/>
            <a:ext cx="266700" cy="49212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813300" y="2268063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127660" y="42629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794500" y="3950735"/>
            <a:ext cx="1930400" cy="78267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88000" y="5359400"/>
            <a:ext cx="12065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321428" y="6425168"/>
            <a:ext cx="278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*With thanks to Iain Ireland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5100" y="4899028"/>
            <a:ext cx="10414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Speedup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17600" y="2552700"/>
          <a:ext cx="6972915" cy="1450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3" imgW="1892300" imgH="393700" progId="Equation.DSMT4">
                  <p:embed/>
                </p:oleObj>
              </mc:Choice>
              <mc:Fallback>
                <p:oleObj name="Equation" r:id="rId3" imgW="18923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552700"/>
                        <a:ext cx="6972915" cy="1450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22386</TotalTime>
  <Words>1430</Words>
  <Application>Microsoft Macintosh PowerPoint</Application>
  <PresentationFormat>On-screen Show (4:3)</PresentationFormat>
  <Paragraphs>315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How did this get published? Pitfalls in experimental evaluation of computing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Problem with Averages</vt:lpstr>
      <vt:lpstr>A Hypothetical Experiment</vt:lpstr>
      <vt:lpstr>Speedup</vt:lpstr>
      <vt:lpstr>Performance Comparison</vt:lpstr>
      <vt:lpstr>Normalized Time</vt:lpstr>
      <vt:lpstr>Normalized Time</vt:lpstr>
      <vt:lpstr>Latency × Throughput</vt:lpstr>
      <vt:lpstr>Aggregation for Latency: Geometric Mean</vt:lpstr>
      <vt:lpstr>Speedup</vt:lpstr>
      <vt:lpstr>Normalized Time</vt:lpstr>
      <vt:lpstr>Aggregation for Throughput</vt:lpstr>
      <vt:lpstr>The Evidence</vt:lpstr>
      <vt:lpstr>This is not a new observation…</vt:lpstr>
      <vt:lpstr>No need to dig dusty papers…</vt:lpstr>
      <vt:lpstr>PowerPoint Presentation</vt:lpstr>
      <vt:lpstr>PowerPoint Presentation</vt:lpstr>
      <vt:lpstr>PowerPoint Presentation</vt:lpstr>
      <vt:lpstr>Disregard to methodology when using automated learning</vt:lpstr>
      <vt:lpstr>Example: Evaluation of Feedback Directed Optimization (FDO)</vt:lpstr>
      <vt:lpstr>PowerPoint Presentation</vt:lpstr>
      <vt:lpstr>PowerPoint Presentation</vt:lpstr>
      <vt:lpstr>PowerPoint Presentation</vt:lpstr>
      <vt:lpstr>The Evidence</vt:lpstr>
      <vt:lpstr>PowerPoint Presentation</vt:lpstr>
      <vt:lpstr>PowerPoint Presentation</vt:lpstr>
      <vt:lpstr>PowerPoint Presentation</vt:lpstr>
      <vt:lpstr>The Evidence</vt:lpstr>
      <vt:lpstr>PowerPoint Presentation</vt:lpstr>
      <vt:lpstr>Issues</vt:lpstr>
      <vt:lpstr>Progress</vt:lpstr>
      <vt:lpstr>PowerPoint Presentation</vt:lpstr>
      <vt:lpstr>       SPEC Research Group</vt:lpstr>
      <vt:lpstr>PowerPoint Presentation</vt:lpstr>
      <vt:lpstr>Parting Thoughts….</vt:lpstr>
    </vt:vector>
  </TitlesOfParts>
  <Company>University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this get published?</dc:title>
  <dc:creator>Jose Nelson Amaral</dc:creator>
  <cp:lastModifiedBy>Jose Nelson Amaral</cp:lastModifiedBy>
  <cp:revision>39</cp:revision>
  <dcterms:created xsi:type="dcterms:W3CDTF">2012-06-15T13:08:04Z</dcterms:created>
  <dcterms:modified xsi:type="dcterms:W3CDTF">2014-04-18T11:57:56Z</dcterms:modified>
</cp:coreProperties>
</file>