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1"/>
  </p:notesMasterIdLst>
  <p:sldIdLst>
    <p:sldId id="256" r:id="rId3"/>
    <p:sldId id="441" r:id="rId4"/>
    <p:sldId id="443" r:id="rId5"/>
    <p:sldId id="455" r:id="rId6"/>
    <p:sldId id="490" r:id="rId7"/>
    <p:sldId id="370" r:id="rId8"/>
    <p:sldId id="457" r:id="rId9"/>
    <p:sldId id="465" r:id="rId10"/>
    <p:sldId id="467" r:id="rId11"/>
    <p:sldId id="462" r:id="rId12"/>
    <p:sldId id="463" r:id="rId13"/>
    <p:sldId id="464" r:id="rId14"/>
    <p:sldId id="468" r:id="rId15"/>
    <p:sldId id="466" r:id="rId16"/>
    <p:sldId id="458" r:id="rId17"/>
    <p:sldId id="460" r:id="rId18"/>
    <p:sldId id="445" r:id="rId19"/>
    <p:sldId id="446" r:id="rId20"/>
    <p:sldId id="448" r:id="rId21"/>
    <p:sldId id="449" r:id="rId22"/>
    <p:sldId id="450" r:id="rId23"/>
    <p:sldId id="451" r:id="rId24"/>
    <p:sldId id="452" r:id="rId25"/>
    <p:sldId id="454" r:id="rId26"/>
    <p:sldId id="470" r:id="rId27"/>
    <p:sldId id="487" r:id="rId28"/>
    <p:sldId id="377" r:id="rId29"/>
    <p:sldId id="378" r:id="rId30"/>
    <p:sldId id="469" r:id="rId31"/>
    <p:sldId id="376" r:id="rId32"/>
    <p:sldId id="393" r:id="rId33"/>
    <p:sldId id="394" r:id="rId34"/>
    <p:sldId id="382" r:id="rId35"/>
    <p:sldId id="380" r:id="rId36"/>
    <p:sldId id="395" r:id="rId37"/>
    <p:sldId id="375" r:id="rId38"/>
    <p:sldId id="400" r:id="rId39"/>
    <p:sldId id="474" r:id="rId40"/>
    <p:sldId id="475" r:id="rId41"/>
    <p:sldId id="477" r:id="rId42"/>
    <p:sldId id="355" r:id="rId43"/>
    <p:sldId id="392" r:id="rId44"/>
    <p:sldId id="433" r:id="rId45"/>
    <p:sldId id="356" r:id="rId46"/>
    <p:sldId id="364" r:id="rId47"/>
    <p:sldId id="409" r:id="rId48"/>
    <p:sldId id="416" r:id="rId49"/>
    <p:sldId id="417" r:id="rId50"/>
    <p:sldId id="418" r:id="rId51"/>
    <p:sldId id="366" r:id="rId52"/>
    <p:sldId id="359" r:id="rId53"/>
    <p:sldId id="360" r:id="rId54"/>
    <p:sldId id="439" r:id="rId55"/>
    <p:sldId id="420" r:id="rId56"/>
    <p:sldId id="423" r:id="rId57"/>
    <p:sldId id="471" r:id="rId58"/>
    <p:sldId id="488" r:id="rId59"/>
    <p:sldId id="489" r:id="rId60"/>
    <p:sldId id="483" r:id="rId61"/>
    <p:sldId id="478" r:id="rId62"/>
    <p:sldId id="479" r:id="rId63"/>
    <p:sldId id="480" r:id="rId64"/>
    <p:sldId id="481" r:id="rId65"/>
    <p:sldId id="482" r:id="rId66"/>
    <p:sldId id="484" r:id="rId67"/>
    <p:sldId id="485" r:id="rId68"/>
    <p:sldId id="486" r:id="rId69"/>
    <p:sldId id="491" r:id="rId7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0066"/>
    <a:srgbClr val="D60093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" Type="http://schemas.openxmlformats.org/officeDocument/2006/relationships/slide" Target="slides/slide5.xml"/><Relationship Id="rId71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presProps" Target="pres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2BD6CE-5999-4E2D-90B9-5B3F313F13F7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6C10B-966D-4C9E-822E-703F852ADC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935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2D19-E44A-4EBC-92E3-D6D74BC3A8B3}" type="datetime1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448" y="6453336"/>
            <a:ext cx="504056" cy="3651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BD52B882-0D7A-4F7C-863D-B43502E45C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B59C-A5EC-4F35-9F27-F6190BBCFC16}" type="datetime1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52B882-0D7A-4F7C-863D-B43502E45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8A481-37B7-4C55-AFE1-B89286AC6963}" type="datetime1">
              <a:rPr lang="en-US" smtClean="0"/>
              <a:t>3/21/2016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80214-1D20-403C-9D97-8EA7EE0E9E1B}" type="datetime1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718AE-6EA5-493B-93C8-0D4EEE6F8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9287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19C6-AF63-4036-BF9E-26E7A47BBE2F}" type="datetime1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718AE-6EA5-493B-93C8-0D4EEE6F8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8047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0D0D5-4E2F-4EBD-BED3-4F3371218CF6}" type="datetime1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718AE-6EA5-493B-93C8-0D4EEE6F8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226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BEE77-FFEE-40C6-8F39-1949512A6A4A}" type="datetime1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718AE-6EA5-493B-93C8-0D4EEE6F8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717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9DBF-C766-47C9-A205-7E6EAFA59533}" type="datetime1">
              <a:rPr lang="en-US" smtClean="0"/>
              <a:t>3/21/2016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718AE-6EA5-493B-93C8-0D4EEE6F8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6025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A388-4F49-4EBF-9B3B-5495FB76658A}" type="datetime1">
              <a:rPr lang="en-US" smtClean="0"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718AE-6EA5-493B-93C8-0D4EEE6F8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8860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DDD0-3031-4551-AE5C-4AE19DF6513A}" type="datetime1">
              <a:rPr lang="en-US" smtClean="0"/>
              <a:t>3/21/2016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718AE-6EA5-493B-93C8-0D4EEE6F8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2883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4B1E5-58B5-4B8B-99BB-C1D0DF9C7FC6}" type="datetime1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718AE-6EA5-493B-93C8-0D4EEE6F8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713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A01B-95EB-458B-85F1-DAADB573D785}" type="datetime1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448" y="6453336"/>
            <a:ext cx="504056" cy="3651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BD52B882-0D7A-4F7C-863D-B43502E45C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2339-A0DC-4516-8E7E-B559764AE22D}" type="datetime1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718AE-6EA5-493B-93C8-0D4EEE6F8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775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4C136-AD58-487F-AC06-42806DB11388}" type="datetime1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718AE-6EA5-493B-93C8-0D4EEE6F8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5967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BBAC-0602-4DAA-B734-245BA40078E8}" type="datetime1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718AE-6EA5-493B-93C8-0D4EEE6F8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722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75309-0173-49C6-8861-BA4AE2F6A71D}" type="datetime1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5A0B5-50BA-459D-9577-66DFDD22B86D}" type="datetime1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4FEF-0513-4E67-A451-A62DBC085FEC}" type="datetime1">
              <a:rPr lang="en-US" smtClean="0"/>
              <a:t>3/21/2016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68D25-8C41-48DC-871E-4C0A9D1E2E7D}" type="datetime1">
              <a:rPr lang="en-US" smtClean="0"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448" y="6453336"/>
            <a:ext cx="504056" cy="3651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BD52B882-0D7A-4F7C-863D-B43502E45C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4339F-25A9-4E7F-9939-340FBC51E4C5}" type="datetime1">
              <a:rPr lang="en-US" smtClean="0"/>
              <a:t>3/21/2016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94104" y="6453336"/>
            <a:ext cx="514400" cy="3651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BD52B882-0D7A-4F7C-863D-B43502E45C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B970-4BF7-466F-97A0-0F7172DE56DE}" type="datetime1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52B882-0D7A-4F7C-863D-B43502E45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6E08-DA33-49DB-9C5E-7BFC1634E133}" type="datetime1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52B882-0D7A-4F7C-863D-B43502E45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D9D38-D128-4DB5-80DA-D5B7BA7E7E8B}" type="datetime1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9EDC0-1B55-48F7-ABE5-028109C39C64}" type="datetime1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718AE-6EA5-493B-93C8-0D4EEE6F8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167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4.jpe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8206680" cy="2592288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Puzzle Solving</a:t>
            </a:r>
            <a:br>
              <a:rPr lang="en-US" sz="5400" b="1" dirty="0" smtClean="0"/>
            </a:br>
            <a:r>
              <a:rPr lang="en-US" sz="5400" b="1" dirty="0" smtClean="0"/>
              <a:t>(single-agent search)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Robert Holte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Computing Science Department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of Alberta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B882-0D7A-4F7C-863D-B43502E45CD0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ransition advTm="29957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2438" y="304800"/>
            <a:ext cx="8332787" cy="1143000"/>
          </a:xfrm>
        </p:spPr>
        <p:txBody>
          <a:bodyPr>
            <a:normAutofit/>
          </a:bodyPr>
          <a:lstStyle/>
          <a:p>
            <a:r>
              <a:rPr lang="en-US" altLang="en-US" sz="4000" dirty="0"/>
              <a:t>Estimate the distance from </a:t>
            </a:r>
            <a:r>
              <a:rPr lang="en-US" altLang="en-US" sz="4000" dirty="0" smtClean="0"/>
              <a:t>s </a:t>
            </a:r>
            <a:r>
              <a:rPr lang="en-US" altLang="en-US" sz="4000" dirty="0"/>
              <a:t>to </a:t>
            </a:r>
            <a:r>
              <a:rPr lang="en-US" altLang="en-US" sz="4000" dirty="0" smtClean="0"/>
              <a:t>goal.</a:t>
            </a:r>
            <a:endParaRPr lang="en-CA" altLang="en-US" sz="4000" dirty="0" smtClean="0"/>
          </a:p>
        </p:txBody>
      </p:sp>
      <p:graphicFrame>
        <p:nvGraphicFramePr>
          <p:cNvPr id="5222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164769"/>
              </p:ext>
            </p:extLst>
          </p:nvPr>
        </p:nvGraphicFramePr>
        <p:xfrm>
          <a:off x="4499992" y="1628800"/>
          <a:ext cx="2381250" cy="2589211"/>
        </p:xfrm>
        <a:graphic>
          <a:graphicData uri="http://schemas.openxmlformats.org/drawingml/2006/table">
            <a:tbl>
              <a:tblPr/>
              <a:tblGrid>
                <a:gridCol w="793750"/>
                <a:gridCol w="793750"/>
                <a:gridCol w="793750"/>
              </a:tblGrid>
              <a:tr h="846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71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71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2245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778564"/>
              </p:ext>
            </p:extLst>
          </p:nvPr>
        </p:nvGraphicFramePr>
        <p:xfrm>
          <a:off x="1763688" y="1628800"/>
          <a:ext cx="2381250" cy="2589214"/>
        </p:xfrm>
        <a:graphic>
          <a:graphicData uri="http://schemas.openxmlformats.org/drawingml/2006/table">
            <a:tbl>
              <a:tblPr/>
              <a:tblGrid>
                <a:gridCol w="793750"/>
                <a:gridCol w="793750"/>
                <a:gridCol w="793750"/>
              </a:tblGrid>
              <a:tr h="846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71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71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769045" y="1556792"/>
            <a:ext cx="7907411" cy="90931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en-US" alt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259632" y="2556193"/>
            <a:ext cx="348172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/>
              <a:t>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985596" y="2564904"/>
            <a:ext cx="898772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goal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919525894"/>
      </p:ext>
    </p:extLst>
  </p:cSld>
  <p:clrMapOvr>
    <a:masterClrMapping/>
  </p:clrMapOvr>
  <p:transition advTm="52436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2438" y="304800"/>
            <a:ext cx="8332787" cy="1143000"/>
          </a:xfrm>
        </p:spPr>
        <p:txBody>
          <a:bodyPr>
            <a:normAutofit/>
          </a:bodyPr>
          <a:lstStyle/>
          <a:p>
            <a:r>
              <a:rPr lang="en-US" altLang="en-US" sz="4000" dirty="0" smtClean="0"/>
              <a:t># Misplaced Tiles = 3</a:t>
            </a:r>
            <a:endParaRPr lang="en-CA" altLang="en-US" sz="4000" dirty="0" smtClean="0"/>
          </a:p>
        </p:txBody>
      </p:sp>
      <p:graphicFrame>
        <p:nvGraphicFramePr>
          <p:cNvPr id="5222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285718"/>
              </p:ext>
            </p:extLst>
          </p:nvPr>
        </p:nvGraphicFramePr>
        <p:xfrm>
          <a:off x="4499992" y="1628800"/>
          <a:ext cx="2381250" cy="2589211"/>
        </p:xfrm>
        <a:graphic>
          <a:graphicData uri="http://schemas.openxmlformats.org/drawingml/2006/table">
            <a:tbl>
              <a:tblPr/>
              <a:tblGrid>
                <a:gridCol w="793750"/>
                <a:gridCol w="793750"/>
                <a:gridCol w="793750"/>
              </a:tblGrid>
              <a:tr h="846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71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71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2245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995908"/>
              </p:ext>
            </p:extLst>
          </p:nvPr>
        </p:nvGraphicFramePr>
        <p:xfrm>
          <a:off x="1763688" y="1628800"/>
          <a:ext cx="2381250" cy="2589214"/>
        </p:xfrm>
        <a:graphic>
          <a:graphicData uri="http://schemas.openxmlformats.org/drawingml/2006/table">
            <a:tbl>
              <a:tblPr/>
              <a:tblGrid>
                <a:gridCol w="793750"/>
                <a:gridCol w="793750"/>
                <a:gridCol w="793750"/>
              </a:tblGrid>
              <a:tr h="846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871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71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769045" y="1556792"/>
            <a:ext cx="7907411" cy="90931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en-US" alt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259632" y="2556193"/>
            <a:ext cx="348172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/>
              <a:t>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985596" y="2564904"/>
            <a:ext cx="898772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goal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36115941"/>
      </p:ext>
    </p:extLst>
  </p:cSld>
  <p:clrMapOvr>
    <a:masterClrMapping/>
  </p:clrMapOvr>
  <p:transition advTm="6564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2438" y="304800"/>
            <a:ext cx="8332787" cy="1143000"/>
          </a:xfrm>
        </p:spPr>
        <p:txBody>
          <a:bodyPr>
            <a:normAutofit/>
          </a:bodyPr>
          <a:lstStyle/>
          <a:p>
            <a:r>
              <a:rPr lang="en-US" altLang="en-US" sz="4000" dirty="0" smtClean="0"/>
              <a:t>Manhattan Distance = 8</a:t>
            </a:r>
            <a:endParaRPr lang="en-CA" altLang="en-US" sz="4000" dirty="0" smtClean="0"/>
          </a:p>
        </p:txBody>
      </p:sp>
      <p:graphicFrame>
        <p:nvGraphicFramePr>
          <p:cNvPr id="5222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735444"/>
              </p:ext>
            </p:extLst>
          </p:nvPr>
        </p:nvGraphicFramePr>
        <p:xfrm>
          <a:off x="4499992" y="1628800"/>
          <a:ext cx="2381250" cy="2589211"/>
        </p:xfrm>
        <a:graphic>
          <a:graphicData uri="http://schemas.openxmlformats.org/drawingml/2006/table">
            <a:tbl>
              <a:tblPr/>
              <a:tblGrid>
                <a:gridCol w="793750"/>
                <a:gridCol w="793750"/>
                <a:gridCol w="793750"/>
              </a:tblGrid>
              <a:tr h="846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71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71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2245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230973"/>
              </p:ext>
            </p:extLst>
          </p:nvPr>
        </p:nvGraphicFramePr>
        <p:xfrm>
          <a:off x="1763688" y="1628800"/>
          <a:ext cx="2381250" cy="2589214"/>
        </p:xfrm>
        <a:graphic>
          <a:graphicData uri="http://schemas.openxmlformats.org/drawingml/2006/table">
            <a:tbl>
              <a:tblPr/>
              <a:tblGrid>
                <a:gridCol w="793750"/>
                <a:gridCol w="793750"/>
                <a:gridCol w="793750"/>
              </a:tblGrid>
              <a:tr h="846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871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71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769045" y="1556792"/>
            <a:ext cx="7907411" cy="90931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en-US" alt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259632" y="2556193"/>
            <a:ext cx="348172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/>
              <a:t>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985596" y="2564904"/>
            <a:ext cx="898772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goal</a:t>
            </a:r>
            <a:endParaRPr lang="en-US" sz="3200" b="1" dirty="0"/>
          </a:p>
        </p:txBody>
      </p:sp>
      <p:sp>
        <p:nvSpPr>
          <p:cNvPr id="8" name="Rectangle 26"/>
          <p:cNvSpPr>
            <a:spLocks noChangeArrowheads="1"/>
          </p:cNvSpPr>
          <p:nvPr/>
        </p:nvSpPr>
        <p:spPr bwMode="auto">
          <a:xfrm>
            <a:off x="2771800" y="4508723"/>
            <a:ext cx="3312368" cy="2016621"/>
          </a:xfrm>
          <a:prstGeom prst="rect">
            <a:avLst/>
          </a:prstGeom>
          <a:noFill/>
          <a:ln w="5715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buNone/>
            </a:pPr>
            <a:r>
              <a:rPr lang="en-US" altLang="en-US" sz="2800" dirty="0" smtClean="0"/>
              <a:t>MD(8) = 4</a:t>
            </a:r>
          </a:p>
          <a:p>
            <a:pPr marL="0" indent="0" eaLnBrk="1" hangingPunct="1">
              <a:buNone/>
            </a:pPr>
            <a:r>
              <a:rPr lang="en-US" altLang="en-US" sz="2800" dirty="0" smtClean="0"/>
              <a:t>MD(4) = 2</a:t>
            </a:r>
          </a:p>
          <a:p>
            <a:pPr marL="0" indent="0" eaLnBrk="1" hangingPunct="1">
              <a:buNone/>
            </a:pPr>
            <a:r>
              <a:rPr lang="en-US" altLang="en-US" sz="2800" dirty="0" smtClean="0"/>
              <a:t>MD(2) = 2</a:t>
            </a:r>
          </a:p>
          <a:p>
            <a:pPr marL="0" indent="0" eaLnBrk="1" hangingPunct="1">
              <a:buNone/>
            </a:pPr>
            <a:r>
              <a:rPr lang="en-US" altLang="en-US" sz="2800" dirty="0" smtClean="0"/>
              <a:t>MD(other tiles) = 0</a:t>
            </a:r>
            <a:endParaRPr lang="en-US" altLang="en-US" sz="2800" dirty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31600440"/>
      </p:ext>
    </p:extLst>
  </p:cSld>
  <p:clrMapOvr>
    <a:masterClrMapping/>
  </p:clrMapOvr>
  <p:transition advTm="33692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Heuristics Speed up Search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573338" y="5334000"/>
            <a:ext cx="3903662" cy="495300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  <a:cs typeface="Times New Roman" pitchFamily="18" charset="0"/>
              </a:rPr>
              <a:t>10,461,394,944,000 states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957388" y="6019800"/>
            <a:ext cx="5053012" cy="4953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  <a:cs typeface="Times New Roman" pitchFamily="18" charset="0"/>
              </a:rPr>
              <a:t>heuristic search examines 36,000</a:t>
            </a:r>
          </a:p>
        </p:txBody>
      </p:sp>
      <p:pic>
        <p:nvPicPr>
          <p:cNvPr id="4101" name="Picture 5" descr="15Puzz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447800"/>
            <a:ext cx="3695700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10189170"/>
      </p:ext>
    </p:extLst>
  </p:cSld>
  <p:clrMapOvr>
    <a:masterClrMapping/>
  </p:clrMapOvr>
  <p:transition advTm="9799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Notation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16238" y="1484313"/>
            <a:ext cx="5843587" cy="1584325"/>
          </a:xfrm>
        </p:spPr>
        <p:txBody>
          <a:bodyPr/>
          <a:lstStyle/>
          <a:p>
            <a:pPr eaLnBrk="1" hangingPunct="1"/>
            <a:r>
              <a:rPr lang="en-US" altLang="en-US" smtClean="0"/>
              <a:t>g(n) = distance from start to node n along our current path (not necessarily optimal)</a:t>
            </a:r>
          </a:p>
        </p:txBody>
      </p:sp>
      <p:grpSp>
        <p:nvGrpSpPr>
          <p:cNvPr id="8196" name="Group 29"/>
          <p:cNvGrpSpPr>
            <a:grpSpLocks/>
          </p:cNvGrpSpPr>
          <p:nvPr/>
        </p:nvGrpSpPr>
        <p:grpSpPr bwMode="auto">
          <a:xfrm>
            <a:off x="498475" y="1341438"/>
            <a:ext cx="1905000" cy="4419600"/>
            <a:chOff x="314" y="845"/>
            <a:chExt cx="1200" cy="2784"/>
          </a:xfrm>
        </p:grpSpPr>
        <p:sp>
          <p:nvSpPr>
            <p:cNvPr id="8211" name="Oval 7"/>
            <p:cNvSpPr>
              <a:spLocks noChangeArrowheads="1"/>
            </p:cNvSpPr>
            <p:nvPr/>
          </p:nvSpPr>
          <p:spPr bwMode="auto">
            <a:xfrm>
              <a:off x="314" y="845"/>
              <a:ext cx="528" cy="192"/>
            </a:xfrm>
            <a:prstGeom prst="ellipse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Tahoma" pitchFamily="34" charset="0"/>
                </a:rPr>
                <a:t>Start</a:t>
              </a:r>
            </a:p>
          </p:txBody>
        </p:sp>
        <p:sp>
          <p:nvSpPr>
            <p:cNvPr id="8212" name="Oval 8"/>
            <p:cNvSpPr>
              <a:spLocks noChangeArrowheads="1"/>
            </p:cNvSpPr>
            <p:nvPr/>
          </p:nvSpPr>
          <p:spPr bwMode="auto">
            <a:xfrm>
              <a:off x="506" y="2189"/>
              <a:ext cx="288" cy="192"/>
            </a:xfrm>
            <a:prstGeom prst="ellipse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i="1">
                  <a:latin typeface="Tahoma" pitchFamily="34" charset="0"/>
                </a:rPr>
                <a:t>n</a:t>
              </a:r>
            </a:p>
          </p:txBody>
        </p:sp>
        <p:sp>
          <p:nvSpPr>
            <p:cNvPr id="8213" name="Freeform 9"/>
            <p:cNvSpPr>
              <a:spLocks/>
            </p:cNvSpPr>
            <p:nvPr/>
          </p:nvSpPr>
          <p:spPr bwMode="auto">
            <a:xfrm>
              <a:off x="314" y="1085"/>
              <a:ext cx="416" cy="1104"/>
            </a:xfrm>
            <a:custGeom>
              <a:avLst/>
              <a:gdLst>
                <a:gd name="T0" fmla="*/ 240 w 416"/>
                <a:gd name="T1" fmla="*/ 0 h 1104"/>
                <a:gd name="T2" fmla="*/ 400 w 416"/>
                <a:gd name="T3" fmla="*/ 160 h 1104"/>
                <a:gd name="T4" fmla="*/ 336 w 416"/>
                <a:gd name="T5" fmla="*/ 240 h 1104"/>
                <a:gd name="T6" fmla="*/ 156 w 416"/>
                <a:gd name="T7" fmla="*/ 339 h 1104"/>
                <a:gd name="T8" fmla="*/ 99 w 416"/>
                <a:gd name="T9" fmla="*/ 493 h 1104"/>
                <a:gd name="T10" fmla="*/ 0 w 416"/>
                <a:gd name="T11" fmla="*/ 624 h 1104"/>
                <a:gd name="T12" fmla="*/ 99 w 416"/>
                <a:gd name="T13" fmla="*/ 671 h 1104"/>
                <a:gd name="T14" fmla="*/ 96 w 416"/>
                <a:gd name="T15" fmla="*/ 768 h 1104"/>
                <a:gd name="T16" fmla="*/ 48 w 416"/>
                <a:gd name="T17" fmla="*/ 864 h 1104"/>
                <a:gd name="T18" fmla="*/ 0 w 416"/>
                <a:gd name="T19" fmla="*/ 912 h 1104"/>
                <a:gd name="T20" fmla="*/ 48 w 416"/>
                <a:gd name="T21" fmla="*/ 960 h 1104"/>
                <a:gd name="T22" fmla="*/ 240 w 416"/>
                <a:gd name="T23" fmla="*/ 1104 h 110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16"/>
                <a:gd name="T37" fmla="*/ 0 h 1104"/>
                <a:gd name="T38" fmla="*/ 416 w 416"/>
                <a:gd name="T39" fmla="*/ 1104 h 110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16" h="1104">
                  <a:moveTo>
                    <a:pt x="240" y="0"/>
                  </a:moveTo>
                  <a:cubicBezTo>
                    <a:pt x="267" y="27"/>
                    <a:pt x="384" y="120"/>
                    <a:pt x="400" y="160"/>
                  </a:cubicBezTo>
                  <a:cubicBezTo>
                    <a:pt x="416" y="200"/>
                    <a:pt x="377" y="210"/>
                    <a:pt x="336" y="240"/>
                  </a:cubicBezTo>
                  <a:cubicBezTo>
                    <a:pt x="295" y="270"/>
                    <a:pt x="195" y="297"/>
                    <a:pt x="156" y="339"/>
                  </a:cubicBezTo>
                  <a:cubicBezTo>
                    <a:pt x="117" y="381"/>
                    <a:pt x="125" y="446"/>
                    <a:pt x="99" y="493"/>
                  </a:cubicBezTo>
                  <a:cubicBezTo>
                    <a:pt x="73" y="540"/>
                    <a:pt x="0" y="594"/>
                    <a:pt x="0" y="624"/>
                  </a:cubicBezTo>
                  <a:cubicBezTo>
                    <a:pt x="0" y="654"/>
                    <a:pt x="83" y="647"/>
                    <a:pt x="99" y="671"/>
                  </a:cubicBezTo>
                  <a:cubicBezTo>
                    <a:pt x="115" y="695"/>
                    <a:pt x="104" y="736"/>
                    <a:pt x="96" y="768"/>
                  </a:cubicBezTo>
                  <a:cubicBezTo>
                    <a:pt x="88" y="800"/>
                    <a:pt x="64" y="840"/>
                    <a:pt x="48" y="864"/>
                  </a:cubicBezTo>
                  <a:cubicBezTo>
                    <a:pt x="32" y="888"/>
                    <a:pt x="0" y="896"/>
                    <a:pt x="0" y="912"/>
                  </a:cubicBezTo>
                  <a:cubicBezTo>
                    <a:pt x="0" y="928"/>
                    <a:pt x="8" y="928"/>
                    <a:pt x="48" y="960"/>
                  </a:cubicBezTo>
                  <a:cubicBezTo>
                    <a:pt x="88" y="992"/>
                    <a:pt x="208" y="1080"/>
                    <a:pt x="240" y="1104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14" name="Oval 10"/>
            <p:cNvSpPr>
              <a:spLocks noChangeArrowheads="1"/>
            </p:cNvSpPr>
            <p:nvPr/>
          </p:nvSpPr>
          <p:spPr bwMode="auto">
            <a:xfrm>
              <a:off x="362" y="3437"/>
              <a:ext cx="480" cy="192"/>
            </a:xfrm>
            <a:prstGeom prst="ellipse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Tahoma" pitchFamily="34" charset="0"/>
                </a:rPr>
                <a:t>Goal</a:t>
              </a:r>
            </a:p>
          </p:txBody>
        </p:sp>
        <p:sp>
          <p:nvSpPr>
            <p:cNvPr id="8215" name="Text Box 16"/>
            <p:cNvSpPr txBox="1">
              <a:spLocks noChangeArrowheads="1"/>
            </p:cNvSpPr>
            <p:nvPr/>
          </p:nvSpPr>
          <p:spPr bwMode="auto">
            <a:xfrm>
              <a:off x="832" y="1425"/>
              <a:ext cx="41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i="1">
                  <a:latin typeface="Tahoma" pitchFamily="34" charset="0"/>
                </a:rPr>
                <a:t>g(n)</a:t>
              </a:r>
            </a:p>
          </p:txBody>
        </p:sp>
        <p:grpSp>
          <p:nvGrpSpPr>
            <p:cNvPr id="8216" name="Group 28"/>
            <p:cNvGrpSpPr>
              <a:grpSpLocks/>
            </p:cNvGrpSpPr>
            <p:nvPr/>
          </p:nvGrpSpPr>
          <p:grpSpPr bwMode="auto">
            <a:xfrm>
              <a:off x="938" y="989"/>
              <a:ext cx="576" cy="1248"/>
              <a:chOff x="938" y="989"/>
              <a:chExt cx="576" cy="1248"/>
            </a:xfrm>
          </p:grpSpPr>
          <p:sp>
            <p:nvSpPr>
              <p:cNvPr id="8217" name="Line 13"/>
              <p:cNvSpPr>
                <a:spLocks noChangeShapeType="1"/>
              </p:cNvSpPr>
              <p:nvPr/>
            </p:nvSpPr>
            <p:spPr bwMode="auto">
              <a:xfrm>
                <a:off x="938" y="989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218" name="Line 14"/>
              <p:cNvSpPr>
                <a:spLocks noChangeShapeType="1"/>
              </p:cNvSpPr>
              <p:nvPr/>
            </p:nvSpPr>
            <p:spPr bwMode="auto">
              <a:xfrm>
                <a:off x="938" y="2237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219" name="Line 17"/>
              <p:cNvSpPr>
                <a:spLocks noChangeShapeType="1"/>
              </p:cNvSpPr>
              <p:nvPr/>
            </p:nvSpPr>
            <p:spPr bwMode="auto">
              <a:xfrm flipV="1">
                <a:off x="1034" y="1037"/>
                <a:ext cx="0" cy="43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220" name="Line 18"/>
              <p:cNvSpPr>
                <a:spLocks noChangeShapeType="1"/>
              </p:cNvSpPr>
              <p:nvPr/>
            </p:nvSpPr>
            <p:spPr bwMode="auto">
              <a:xfrm>
                <a:off x="1034" y="1709"/>
                <a:ext cx="0" cy="48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736600" y="3357563"/>
            <a:ext cx="8023225" cy="2327275"/>
            <a:chOff x="464" y="2115"/>
            <a:chExt cx="5054" cy="1466"/>
          </a:xfrm>
        </p:grpSpPr>
        <p:grpSp>
          <p:nvGrpSpPr>
            <p:cNvPr id="8204" name="Group 30"/>
            <p:cNvGrpSpPr>
              <a:grpSpLocks/>
            </p:cNvGrpSpPr>
            <p:nvPr/>
          </p:nvGrpSpPr>
          <p:grpSpPr bwMode="auto">
            <a:xfrm>
              <a:off x="464" y="2285"/>
              <a:ext cx="1146" cy="1296"/>
              <a:chOff x="464" y="2285"/>
              <a:chExt cx="1146" cy="1296"/>
            </a:xfrm>
          </p:grpSpPr>
          <p:sp>
            <p:nvSpPr>
              <p:cNvPr id="8206" name="Freeform 11"/>
              <p:cNvSpPr>
                <a:spLocks/>
              </p:cNvSpPr>
              <p:nvPr/>
            </p:nvSpPr>
            <p:spPr bwMode="auto">
              <a:xfrm>
                <a:off x="464" y="2422"/>
                <a:ext cx="257" cy="967"/>
              </a:xfrm>
              <a:custGeom>
                <a:avLst/>
                <a:gdLst>
                  <a:gd name="T0" fmla="*/ 168 w 257"/>
                  <a:gd name="T1" fmla="*/ 0 h 478"/>
                  <a:gd name="T2" fmla="*/ 152 w 257"/>
                  <a:gd name="T3" fmla="*/ 597 h 478"/>
                  <a:gd name="T4" fmla="*/ 14 w 257"/>
                  <a:gd name="T5" fmla="*/ 1028 h 478"/>
                  <a:gd name="T6" fmla="*/ 234 w 257"/>
                  <a:gd name="T7" fmla="*/ 1404 h 478"/>
                  <a:gd name="T8" fmla="*/ 152 w 257"/>
                  <a:gd name="T9" fmla="*/ 1624 h 478"/>
                  <a:gd name="T10" fmla="*/ 160 w 257"/>
                  <a:gd name="T11" fmla="*/ 1956 h 47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7"/>
                  <a:gd name="T19" fmla="*/ 0 h 478"/>
                  <a:gd name="T20" fmla="*/ 257 w 257"/>
                  <a:gd name="T21" fmla="*/ 478 h 47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7" h="478">
                    <a:moveTo>
                      <a:pt x="168" y="0"/>
                    </a:moveTo>
                    <a:cubicBezTo>
                      <a:pt x="165" y="24"/>
                      <a:pt x="178" y="104"/>
                      <a:pt x="152" y="146"/>
                    </a:cubicBezTo>
                    <a:cubicBezTo>
                      <a:pt x="126" y="188"/>
                      <a:pt x="0" y="218"/>
                      <a:pt x="14" y="251"/>
                    </a:cubicBezTo>
                    <a:cubicBezTo>
                      <a:pt x="28" y="284"/>
                      <a:pt x="211" y="319"/>
                      <a:pt x="234" y="343"/>
                    </a:cubicBezTo>
                    <a:cubicBezTo>
                      <a:pt x="257" y="367"/>
                      <a:pt x="164" y="374"/>
                      <a:pt x="152" y="397"/>
                    </a:cubicBezTo>
                    <a:cubicBezTo>
                      <a:pt x="140" y="420"/>
                      <a:pt x="158" y="461"/>
                      <a:pt x="160" y="478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207" name="Line 15"/>
              <p:cNvSpPr>
                <a:spLocks noChangeShapeType="1"/>
              </p:cNvSpPr>
              <p:nvPr/>
            </p:nvSpPr>
            <p:spPr bwMode="auto">
              <a:xfrm>
                <a:off x="986" y="3581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208" name="Text Box 19"/>
              <p:cNvSpPr txBox="1">
                <a:spLocks noChangeArrowheads="1"/>
              </p:cNvSpPr>
              <p:nvPr/>
            </p:nvSpPr>
            <p:spPr bwMode="auto">
              <a:xfrm>
                <a:off x="842" y="2707"/>
                <a:ext cx="41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 i="1">
                    <a:latin typeface="Tahoma" pitchFamily="34" charset="0"/>
                  </a:rPr>
                  <a:t>h(n)</a:t>
                </a:r>
              </a:p>
            </p:txBody>
          </p:sp>
          <p:sp>
            <p:nvSpPr>
              <p:cNvPr id="8209" name="Line 20"/>
              <p:cNvSpPr>
                <a:spLocks noChangeShapeType="1"/>
              </p:cNvSpPr>
              <p:nvPr/>
            </p:nvSpPr>
            <p:spPr bwMode="auto">
              <a:xfrm flipV="1">
                <a:off x="1034" y="2285"/>
                <a:ext cx="0" cy="48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210" name="Line 21"/>
              <p:cNvSpPr>
                <a:spLocks noChangeShapeType="1"/>
              </p:cNvSpPr>
              <p:nvPr/>
            </p:nvSpPr>
            <p:spPr bwMode="auto">
              <a:xfrm>
                <a:off x="1034" y="2957"/>
                <a:ext cx="0" cy="57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8205" name="Rectangle 26"/>
            <p:cNvSpPr>
              <a:spLocks noChangeArrowheads="1"/>
            </p:cNvSpPr>
            <p:nvPr/>
          </p:nvSpPr>
          <p:spPr bwMode="auto">
            <a:xfrm>
              <a:off x="1837" y="2115"/>
              <a:ext cx="3681" cy="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dirty="0"/>
                <a:t>h(n) = estimated distance from n to goal</a:t>
              </a:r>
            </a:p>
            <a:p>
              <a:pPr eaLnBrk="1" hangingPunct="1"/>
              <a:endParaRPr lang="en-US" altLang="en-US" dirty="0"/>
            </a:p>
          </p:txBody>
        </p:sp>
      </p:grp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1897063" y="1647825"/>
            <a:ext cx="7246937" cy="4949825"/>
            <a:chOff x="1195" y="1038"/>
            <a:chExt cx="4565" cy="3118"/>
          </a:xfrm>
        </p:grpSpPr>
        <p:grpSp>
          <p:nvGrpSpPr>
            <p:cNvPr id="8199" name="Group 22"/>
            <p:cNvGrpSpPr>
              <a:grpSpLocks/>
            </p:cNvGrpSpPr>
            <p:nvPr/>
          </p:nvGrpSpPr>
          <p:grpSpPr bwMode="auto">
            <a:xfrm>
              <a:off x="1195" y="1038"/>
              <a:ext cx="378" cy="2496"/>
              <a:chOff x="1025" y="1392"/>
              <a:chExt cx="378" cy="2496"/>
            </a:xfrm>
          </p:grpSpPr>
          <p:sp>
            <p:nvSpPr>
              <p:cNvPr id="8201" name="Text Box 23"/>
              <p:cNvSpPr txBox="1">
                <a:spLocks noChangeArrowheads="1"/>
              </p:cNvSpPr>
              <p:nvPr/>
            </p:nvSpPr>
            <p:spPr bwMode="auto">
              <a:xfrm>
                <a:off x="1025" y="2198"/>
                <a:ext cx="37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 i="1">
                    <a:latin typeface="Tahoma" pitchFamily="34" charset="0"/>
                  </a:rPr>
                  <a:t>f(n)</a:t>
                </a:r>
              </a:p>
            </p:txBody>
          </p:sp>
          <p:sp>
            <p:nvSpPr>
              <p:cNvPr id="8202" name="Line 24"/>
              <p:cNvSpPr>
                <a:spLocks noChangeShapeType="1"/>
              </p:cNvSpPr>
              <p:nvPr/>
            </p:nvSpPr>
            <p:spPr bwMode="auto">
              <a:xfrm flipV="1">
                <a:off x="1248" y="1392"/>
                <a:ext cx="0" cy="81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203" name="Line 25"/>
              <p:cNvSpPr>
                <a:spLocks noChangeShapeType="1"/>
              </p:cNvSpPr>
              <p:nvPr/>
            </p:nvSpPr>
            <p:spPr bwMode="auto">
              <a:xfrm>
                <a:off x="1248" y="2496"/>
                <a:ext cx="0" cy="139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8200" name="Rectangle 27"/>
            <p:cNvSpPr>
              <a:spLocks noChangeArrowheads="1"/>
            </p:cNvSpPr>
            <p:nvPr/>
          </p:nvSpPr>
          <p:spPr bwMode="auto">
            <a:xfrm>
              <a:off x="1837" y="3068"/>
              <a:ext cx="3923" cy="1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/>
                <a:t>f(n) = g(n)+h(n) = estimated distance from start to goal via n (using our current path to n)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291015690"/>
      </p:ext>
    </p:extLst>
  </p:cSld>
  <p:clrMapOvr>
    <a:masterClrMapping/>
  </p:clrMapOvr>
  <p:transition advTm="9137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Generic “Breadth-first”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Put the start state on priority queue OPEN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Repeat: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If OPEN is empty, exit with failure. Otherwise…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/>
              <a:t>R</a:t>
            </a:r>
            <a:r>
              <a:rPr lang="en-US" dirty="0" smtClean="0"/>
              <a:t>emove a state, n, from OPEN.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If n is a goal state, exit with success. Otherwise…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/>
              <a:t>C</a:t>
            </a:r>
            <a:r>
              <a:rPr lang="en-US" dirty="0" smtClean="0"/>
              <a:t>ompute n’s successors (“expand” state n)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Add a successor to OPEN if it has never been seen before, or if the new path to it (via n) is cheaper than any previously generated path to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B882-0D7A-4F7C-863D-B43502E45CD0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Cloud Callout 4"/>
          <p:cNvSpPr/>
          <p:nvPr/>
        </p:nvSpPr>
        <p:spPr>
          <a:xfrm>
            <a:off x="5076056" y="980728"/>
            <a:ext cx="3528392" cy="1980800"/>
          </a:xfrm>
          <a:prstGeom prst="cloudCallout">
            <a:avLst>
              <a:gd name="adj1" fmla="val -33423"/>
              <a:gd name="adj2" fmla="val 6458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Which one?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351613"/>
      </p:ext>
    </p:extLst>
  </p:cSld>
  <p:clrMapOvr>
    <a:masterClrMapping/>
  </p:clrMapOvr>
  <p:transition advTm="16172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Which State to </a:t>
            </a:r>
            <a:r>
              <a:rPr lang="en-US" dirty="0"/>
              <a:t>R</a:t>
            </a:r>
            <a:r>
              <a:rPr lang="en-US" dirty="0" smtClean="0"/>
              <a:t>emove From OPEN?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Dijkstra’s algorithm: minimum g(n)</a:t>
            </a:r>
            <a:endParaRPr lang="en-US" dirty="0"/>
          </a:p>
          <a:p>
            <a:r>
              <a:rPr lang="en-US" dirty="0" smtClean="0"/>
              <a:t>A*: minimum f(n)</a:t>
            </a:r>
            <a:endParaRPr lang="en-US" dirty="0"/>
          </a:p>
          <a:p>
            <a:pPr lvl="1"/>
            <a:r>
              <a:rPr lang="en-US" dirty="0" smtClean="0"/>
              <a:t>A* with an admissible heuristic is guaranteed to return an optimal solution.</a:t>
            </a:r>
          </a:p>
          <a:p>
            <a:pPr lvl="1"/>
            <a:r>
              <a:rPr lang="en-US" dirty="0" smtClean="0"/>
              <a:t>The same is true of IDA* (Iterative Deepening A*), a depth-first version of the basic algorithm that needs memory linear in the solution depth (A* can require exponential memory).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B882-0D7A-4F7C-863D-B43502E45CD0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241120"/>
      </p:ext>
    </p:extLst>
  </p:cSld>
  <p:clrMapOvr>
    <a:masterClrMapping/>
  </p:clrMapOvr>
  <p:transition advTm="11095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6781800" cy="2438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5400" b="1" dirty="0" smtClean="0"/>
              <a:t>Using Abstraction</a:t>
            </a:r>
            <a:br>
              <a:rPr lang="en-US" altLang="en-US" sz="5400" b="1" dirty="0" smtClean="0"/>
            </a:br>
            <a:r>
              <a:rPr lang="en-US" altLang="en-US" sz="5400" b="1" dirty="0" smtClean="0"/>
              <a:t>to Create Heuristics</a:t>
            </a:r>
          </a:p>
        </p:txBody>
      </p:sp>
    </p:spTree>
    <p:extLst>
      <p:ext uri="{BB962C8B-B14F-4D97-AF65-F5344CB8AC3E}">
        <p14:creationId xmlns:p14="http://schemas.microsoft.com/office/powerpoint/2010/main" val="911322166"/>
      </p:ext>
    </p:extLst>
  </p:cSld>
  <p:clrMapOvr>
    <a:masterClrMapping/>
  </p:clrMapOvr>
  <p:transition advTm="100246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Big Idea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79388" y="2389188"/>
            <a:ext cx="8823325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cs typeface="Arial" charset="0"/>
              </a:rPr>
              <a:t>Create a simplified version of your problem.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cs typeface="Arial" charset="0"/>
              </a:rPr>
              <a:t>Use the exact distances in the simplified version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cs typeface="Arial" charset="0"/>
              </a:rPr>
              <a:t>   as heuristic estimates in the original</a:t>
            </a:r>
            <a:r>
              <a:rPr lang="en-US" altLang="en-US">
                <a:latin typeface="Times New Roman" pitchFamily="18" charset="0"/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9001771"/>
      </p:ext>
    </p:extLst>
  </p:cSld>
  <p:clrMapOvr>
    <a:masterClrMapping/>
  </p:clrMapOvr>
  <p:transition advTm="112272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Example: 8-puzzle</a:t>
            </a:r>
            <a:endParaRPr lang="en-CA" altLang="en-US" smtClean="0"/>
          </a:p>
        </p:txBody>
      </p:sp>
      <p:graphicFrame>
        <p:nvGraphicFramePr>
          <p:cNvPr id="48131" name="Group 3"/>
          <p:cNvGraphicFramePr>
            <a:graphicFrameLocks noGrp="1"/>
          </p:cNvGraphicFramePr>
          <p:nvPr/>
        </p:nvGraphicFramePr>
        <p:xfrm>
          <a:off x="1276350" y="1676400"/>
          <a:ext cx="2381250" cy="2589214"/>
        </p:xfrm>
        <a:graphic>
          <a:graphicData uri="http://schemas.openxmlformats.org/drawingml/2006/table">
            <a:tbl>
              <a:tblPr/>
              <a:tblGrid>
                <a:gridCol w="793750"/>
                <a:gridCol w="793750"/>
                <a:gridCol w="793750"/>
              </a:tblGrid>
              <a:tr h="846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71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71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9957" name="Text Box 21"/>
          <p:cNvSpPr txBox="1">
            <a:spLocks noChangeArrowheads="1"/>
          </p:cNvSpPr>
          <p:nvPr/>
        </p:nvSpPr>
        <p:spPr bwMode="auto">
          <a:xfrm>
            <a:off x="685800" y="5276850"/>
            <a:ext cx="4660900" cy="514350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  <a:cs typeface="Arial" charset="0"/>
              </a:rPr>
              <a:t>Domain = blank  1  2  3  4  5  6  7  8</a:t>
            </a:r>
          </a:p>
        </p:txBody>
      </p:sp>
      <p:sp>
        <p:nvSpPr>
          <p:cNvPr id="39958" name="Text Box 22"/>
          <p:cNvSpPr txBox="1">
            <a:spLocks noChangeArrowheads="1"/>
          </p:cNvSpPr>
          <p:nvPr/>
        </p:nvSpPr>
        <p:spPr bwMode="auto">
          <a:xfrm>
            <a:off x="1317625" y="4419600"/>
            <a:ext cx="2254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Helvetica" pitchFamily="34" charset="0"/>
                <a:cs typeface="Arial" charset="0"/>
              </a:rPr>
              <a:t>181,440 states</a:t>
            </a:r>
            <a:endParaRPr lang="en-CA" altLang="en-US" sz="2400" b="1">
              <a:latin typeface="Helvetic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306995"/>
      </p:ext>
    </p:extLst>
  </p:cSld>
  <p:clrMapOvr>
    <a:masterClrMapping/>
  </p:clrMapOvr>
  <p:transition advTm="80432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07288" cy="1143000"/>
          </a:xfrm>
        </p:spPr>
        <p:txBody>
          <a:bodyPr/>
          <a:lstStyle/>
          <a:p>
            <a:r>
              <a:rPr lang="en-US" dirty="0" smtClean="0"/>
              <a:t>Puzzle = 1-player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6224"/>
            <a:ext cx="8229600" cy="4853136"/>
          </a:xfrm>
        </p:spPr>
        <p:txBody>
          <a:bodyPr>
            <a:normAutofit/>
          </a:bodyPr>
          <a:lstStyle/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Rubik’s Cube</a:t>
            </a:r>
          </a:p>
          <a:p>
            <a:pPr lvl="1"/>
            <a:r>
              <a:rPr lang="en-US" dirty="0" smtClean="0"/>
              <a:t>Sliding-tile puzzle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r>
              <a:rPr lang="en-US" dirty="0" smtClean="0"/>
              <a:t>In this talk puzzles have</a:t>
            </a:r>
          </a:p>
          <a:p>
            <a:pPr lvl="1"/>
            <a:r>
              <a:rPr lang="en-US" dirty="0" smtClean="0"/>
              <a:t>deterministic actions</a:t>
            </a:r>
          </a:p>
          <a:p>
            <a:pPr lvl="1"/>
            <a:r>
              <a:rPr lang="en-US" dirty="0" smtClean="0"/>
              <a:t>perfect information</a:t>
            </a:r>
          </a:p>
          <a:p>
            <a:pPr lvl="1"/>
            <a:r>
              <a:rPr lang="en-US" dirty="0" smtClean="0"/>
              <a:t>no chance events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04448" y="6453336"/>
            <a:ext cx="504056" cy="365125"/>
          </a:xfrm>
          <a:prstGeom prst="rect">
            <a:avLst/>
          </a:prstGeom>
        </p:spPr>
        <p:txBody>
          <a:bodyPr/>
          <a:lstStyle/>
          <a:p>
            <a:fld id="{BD52B882-0D7A-4F7C-863D-B43502E45CD0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5" descr="15Puzz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556792"/>
            <a:ext cx="3456384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0011254"/>
      </p:ext>
    </p:extLst>
  </p:cSld>
  <p:clrMapOvr>
    <a:masterClrMapping/>
  </p:clrMapOvr>
  <p:transition advTm="117661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06538" y="274638"/>
            <a:ext cx="59055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Domain abstraction  </a:t>
            </a:r>
            <a:endParaRPr lang="en-CA" altLang="en-US" smtClean="0"/>
          </a:p>
        </p:txBody>
      </p:sp>
      <p:graphicFrame>
        <p:nvGraphicFramePr>
          <p:cNvPr id="49155" name="Group 3"/>
          <p:cNvGraphicFramePr>
            <a:graphicFrameLocks noGrp="1"/>
          </p:cNvGraphicFramePr>
          <p:nvPr/>
        </p:nvGraphicFramePr>
        <p:xfrm>
          <a:off x="1276350" y="1676400"/>
          <a:ext cx="2381250" cy="2622551"/>
        </p:xfrm>
        <a:graphic>
          <a:graphicData uri="http://schemas.openxmlformats.org/drawingml/2006/table">
            <a:tbl>
              <a:tblPr/>
              <a:tblGrid>
                <a:gridCol w="781050"/>
                <a:gridCol w="806450"/>
                <a:gridCol w="793750"/>
              </a:tblGrid>
              <a:tr h="879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71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71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173" name="Group 21"/>
          <p:cNvGraphicFramePr>
            <a:graphicFrameLocks noGrp="1"/>
          </p:cNvGraphicFramePr>
          <p:nvPr/>
        </p:nvGraphicFramePr>
        <p:xfrm>
          <a:off x="5480050" y="1676400"/>
          <a:ext cx="2381250" cy="2589214"/>
        </p:xfrm>
        <a:graphic>
          <a:graphicData uri="http://schemas.openxmlformats.org/drawingml/2006/table">
            <a:tbl>
              <a:tblPr/>
              <a:tblGrid>
                <a:gridCol w="793750"/>
                <a:gridCol w="793750"/>
                <a:gridCol w="793750"/>
              </a:tblGrid>
              <a:tr h="846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871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871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40999" name="Text Box 39"/>
          <p:cNvSpPr txBox="1">
            <a:spLocks noChangeArrowheads="1"/>
          </p:cNvSpPr>
          <p:nvPr/>
        </p:nvSpPr>
        <p:spPr bwMode="auto">
          <a:xfrm>
            <a:off x="2027238" y="4343400"/>
            <a:ext cx="896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Helvetica" pitchFamily="34" charset="0"/>
                <a:cs typeface="Arial" charset="0"/>
              </a:rPr>
              <a:t>state</a:t>
            </a:r>
            <a:endParaRPr lang="en-CA" altLang="en-US" sz="2400" b="1">
              <a:latin typeface="Helvetica" pitchFamily="34" charset="0"/>
              <a:cs typeface="Arial" charset="0"/>
            </a:endParaRP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2924175" y="4343400"/>
            <a:ext cx="4848225" cy="457200"/>
            <a:chOff x="1842" y="2736"/>
            <a:chExt cx="3054" cy="288"/>
          </a:xfrm>
        </p:grpSpPr>
        <p:sp>
          <p:nvSpPr>
            <p:cNvPr id="41014" name="Text Box 41"/>
            <p:cNvSpPr txBox="1">
              <a:spLocks noChangeArrowheads="1"/>
            </p:cNvSpPr>
            <p:nvPr/>
          </p:nvSpPr>
          <p:spPr bwMode="auto">
            <a:xfrm>
              <a:off x="3530" y="2736"/>
              <a:ext cx="136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Helvetica" pitchFamily="34" charset="0"/>
                  <a:cs typeface="Arial" charset="0"/>
                </a:rPr>
                <a:t>abstract state</a:t>
              </a:r>
              <a:endParaRPr lang="en-CA" altLang="en-US" sz="2400" b="1">
                <a:latin typeface="Helvetica" pitchFamily="34" charset="0"/>
                <a:cs typeface="Arial" charset="0"/>
              </a:endParaRPr>
            </a:p>
          </p:txBody>
        </p:sp>
        <p:cxnSp>
          <p:nvCxnSpPr>
            <p:cNvPr id="41015" name="AutoShape 42"/>
            <p:cNvCxnSpPr>
              <a:cxnSpLocks noChangeShapeType="1"/>
              <a:stCxn id="40999" idx="3"/>
              <a:endCxn id="41014" idx="1"/>
            </p:cNvCxnSpPr>
            <p:nvPr/>
          </p:nvCxnSpPr>
          <p:spPr bwMode="auto">
            <a:xfrm>
              <a:off x="1842" y="2880"/>
              <a:ext cx="1688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1001" name="Group 43"/>
          <p:cNvGrpSpPr>
            <a:grpSpLocks/>
          </p:cNvGrpSpPr>
          <p:nvPr/>
        </p:nvGrpSpPr>
        <p:grpSpPr bwMode="auto">
          <a:xfrm>
            <a:off x="838200" y="5486400"/>
            <a:ext cx="4648200" cy="457200"/>
            <a:chOff x="528" y="3480"/>
            <a:chExt cx="2928" cy="288"/>
          </a:xfrm>
        </p:grpSpPr>
        <p:sp>
          <p:nvSpPr>
            <p:cNvPr id="41005" name="Text Box 44"/>
            <p:cNvSpPr txBox="1">
              <a:spLocks noChangeArrowheads="1"/>
            </p:cNvSpPr>
            <p:nvPr/>
          </p:nvSpPr>
          <p:spPr bwMode="auto">
            <a:xfrm>
              <a:off x="528" y="3480"/>
              <a:ext cx="29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Times New Roman" pitchFamily="18" charset="0"/>
                  <a:cs typeface="Arial" charset="0"/>
                </a:rPr>
                <a:t>Abstract = blank                     </a:t>
              </a:r>
            </a:p>
          </p:txBody>
        </p:sp>
        <p:sp>
          <p:nvSpPr>
            <p:cNvPr id="41006" name="Rectangle 45"/>
            <p:cNvSpPr>
              <a:spLocks noChangeArrowheads="1"/>
            </p:cNvSpPr>
            <p:nvPr/>
          </p:nvSpPr>
          <p:spPr bwMode="auto">
            <a:xfrm>
              <a:off x="1980" y="3606"/>
              <a:ext cx="71" cy="9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1007" name="Rectangle 46"/>
            <p:cNvSpPr>
              <a:spLocks noChangeArrowheads="1"/>
            </p:cNvSpPr>
            <p:nvPr/>
          </p:nvSpPr>
          <p:spPr bwMode="auto">
            <a:xfrm>
              <a:off x="2160" y="3606"/>
              <a:ext cx="71" cy="9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1008" name="Rectangle 47"/>
            <p:cNvSpPr>
              <a:spLocks noChangeArrowheads="1"/>
            </p:cNvSpPr>
            <p:nvPr/>
          </p:nvSpPr>
          <p:spPr bwMode="auto">
            <a:xfrm>
              <a:off x="2352" y="3606"/>
              <a:ext cx="71" cy="9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1009" name="Rectangle 48"/>
            <p:cNvSpPr>
              <a:spLocks noChangeArrowheads="1"/>
            </p:cNvSpPr>
            <p:nvPr/>
          </p:nvSpPr>
          <p:spPr bwMode="auto">
            <a:xfrm>
              <a:off x="2544" y="3606"/>
              <a:ext cx="71" cy="9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1010" name="Rectangle 49"/>
            <p:cNvSpPr>
              <a:spLocks noChangeArrowheads="1"/>
            </p:cNvSpPr>
            <p:nvPr/>
          </p:nvSpPr>
          <p:spPr bwMode="auto">
            <a:xfrm>
              <a:off x="2736" y="3606"/>
              <a:ext cx="71" cy="9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1011" name="Rectangle 50"/>
            <p:cNvSpPr>
              <a:spLocks noChangeArrowheads="1"/>
            </p:cNvSpPr>
            <p:nvPr/>
          </p:nvSpPr>
          <p:spPr bwMode="auto">
            <a:xfrm>
              <a:off x="2953" y="3606"/>
              <a:ext cx="71" cy="9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1012" name="Rectangle 51"/>
            <p:cNvSpPr>
              <a:spLocks noChangeArrowheads="1"/>
            </p:cNvSpPr>
            <p:nvPr/>
          </p:nvSpPr>
          <p:spPr bwMode="auto">
            <a:xfrm>
              <a:off x="3145" y="3606"/>
              <a:ext cx="71" cy="9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1013" name="Rectangle 52"/>
            <p:cNvSpPr>
              <a:spLocks noChangeArrowheads="1"/>
            </p:cNvSpPr>
            <p:nvPr/>
          </p:nvSpPr>
          <p:spPr bwMode="auto">
            <a:xfrm>
              <a:off x="3337" y="3606"/>
              <a:ext cx="71" cy="9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41002" name="Group 53"/>
          <p:cNvGrpSpPr>
            <a:grpSpLocks/>
          </p:cNvGrpSpPr>
          <p:nvPr/>
        </p:nvGrpSpPr>
        <p:grpSpPr bwMode="auto">
          <a:xfrm>
            <a:off x="838200" y="5181600"/>
            <a:ext cx="4724400" cy="838200"/>
            <a:chOff x="528" y="3264"/>
            <a:chExt cx="2976" cy="528"/>
          </a:xfrm>
        </p:grpSpPr>
        <p:sp>
          <p:nvSpPr>
            <p:cNvPr id="41003" name="Text Box 54"/>
            <p:cNvSpPr txBox="1">
              <a:spLocks noChangeArrowheads="1"/>
            </p:cNvSpPr>
            <p:nvPr/>
          </p:nvSpPr>
          <p:spPr bwMode="auto">
            <a:xfrm>
              <a:off x="568" y="3264"/>
              <a:ext cx="29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Times New Roman" pitchFamily="18" charset="0"/>
                  <a:cs typeface="Arial" charset="0"/>
                </a:rPr>
                <a:t>Domain = blank  1  2  3  4  5  6  7  8                     </a:t>
              </a:r>
            </a:p>
          </p:txBody>
        </p:sp>
        <p:sp>
          <p:nvSpPr>
            <p:cNvPr id="41004" name="Rectangle 55"/>
            <p:cNvSpPr>
              <a:spLocks noChangeArrowheads="1"/>
            </p:cNvSpPr>
            <p:nvPr/>
          </p:nvSpPr>
          <p:spPr bwMode="auto">
            <a:xfrm>
              <a:off x="528" y="3264"/>
              <a:ext cx="2976" cy="528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774492479"/>
      </p:ext>
    </p:extLst>
  </p:cSld>
  <p:clrMapOvr>
    <a:masterClrMapping/>
  </p:clrMapOvr>
  <p:transition advTm="4513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473200" y="298450"/>
            <a:ext cx="6353175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Abstract State Space</a:t>
            </a:r>
          </a:p>
        </p:txBody>
      </p:sp>
      <p:graphicFrame>
        <p:nvGraphicFramePr>
          <p:cNvPr id="50179" name="Group 3"/>
          <p:cNvGraphicFramePr>
            <a:graphicFrameLocks noGrp="1"/>
          </p:cNvGraphicFramePr>
          <p:nvPr/>
        </p:nvGraphicFramePr>
        <p:xfrm>
          <a:off x="2355850" y="5121275"/>
          <a:ext cx="625476" cy="639864"/>
        </p:xfrm>
        <a:graphic>
          <a:graphicData uri="http://schemas.openxmlformats.org/drawingml/2006/table">
            <a:tbl>
              <a:tblPr/>
              <a:tblGrid>
                <a:gridCol w="208492"/>
                <a:gridCol w="208492"/>
                <a:gridCol w="208492"/>
              </a:tblGrid>
              <a:tr h="213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213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213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0197" name="Group 21"/>
          <p:cNvGraphicFramePr>
            <a:graphicFrameLocks noGrp="1"/>
          </p:cNvGraphicFramePr>
          <p:nvPr/>
        </p:nvGraphicFramePr>
        <p:xfrm>
          <a:off x="5815013" y="5014913"/>
          <a:ext cx="625476" cy="639864"/>
        </p:xfrm>
        <a:graphic>
          <a:graphicData uri="http://schemas.openxmlformats.org/drawingml/2006/table">
            <a:tbl>
              <a:tblPr/>
              <a:tblGrid>
                <a:gridCol w="208492"/>
                <a:gridCol w="208492"/>
                <a:gridCol w="208492"/>
              </a:tblGrid>
              <a:tr h="213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213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3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0215" name="Group 39"/>
          <p:cNvGraphicFramePr>
            <a:graphicFrameLocks noGrp="1"/>
          </p:cNvGraphicFramePr>
          <p:nvPr/>
        </p:nvGraphicFramePr>
        <p:xfrm>
          <a:off x="4232275" y="6184900"/>
          <a:ext cx="625476" cy="639864"/>
        </p:xfrm>
        <a:graphic>
          <a:graphicData uri="http://schemas.openxmlformats.org/drawingml/2006/table">
            <a:tbl>
              <a:tblPr/>
              <a:tblGrid>
                <a:gridCol w="208492"/>
                <a:gridCol w="208492"/>
                <a:gridCol w="208492"/>
              </a:tblGrid>
              <a:tr h="213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213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213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0233" name="Group 57"/>
          <p:cNvGraphicFramePr>
            <a:graphicFrameLocks noGrp="1"/>
          </p:cNvGraphicFramePr>
          <p:nvPr/>
        </p:nvGraphicFramePr>
        <p:xfrm>
          <a:off x="4138613" y="1679575"/>
          <a:ext cx="625476" cy="639864"/>
        </p:xfrm>
        <a:graphic>
          <a:graphicData uri="http://schemas.openxmlformats.org/drawingml/2006/table">
            <a:tbl>
              <a:tblPr/>
              <a:tblGrid>
                <a:gridCol w="208492"/>
                <a:gridCol w="208492"/>
                <a:gridCol w="208492"/>
              </a:tblGrid>
              <a:tr h="213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213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213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0251" name="Group 75"/>
          <p:cNvGraphicFramePr>
            <a:graphicFrameLocks noGrp="1"/>
          </p:cNvGraphicFramePr>
          <p:nvPr/>
        </p:nvGraphicFramePr>
        <p:xfrm>
          <a:off x="5907088" y="2732088"/>
          <a:ext cx="625476" cy="639864"/>
        </p:xfrm>
        <a:graphic>
          <a:graphicData uri="http://schemas.openxmlformats.org/drawingml/2006/table">
            <a:tbl>
              <a:tblPr/>
              <a:tblGrid>
                <a:gridCol w="208492"/>
                <a:gridCol w="208492"/>
                <a:gridCol w="208492"/>
              </a:tblGrid>
              <a:tr h="213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213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213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0269" name="Group 93"/>
          <p:cNvGraphicFramePr>
            <a:graphicFrameLocks noGrp="1"/>
          </p:cNvGraphicFramePr>
          <p:nvPr/>
        </p:nvGraphicFramePr>
        <p:xfrm>
          <a:off x="2263775" y="2838450"/>
          <a:ext cx="625476" cy="639864"/>
        </p:xfrm>
        <a:graphic>
          <a:graphicData uri="http://schemas.openxmlformats.org/drawingml/2006/table">
            <a:tbl>
              <a:tblPr/>
              <a:tblGrid>
                <a:gridCol w="208492"/>
                <a:gridCol w="208492"/>
                <a:gridCol w="208492"/>
              </a:tblGrid>
              <a:tr h="213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213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213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0287" name="Group 111"/>
          <p:cNvGraphicFramePr>
            <a:graphicFrameLocks noGrp="1"/>
          </p:cNvGraphicFramePr>
          <p:nvPr/>
        </p:nvGraphicFramePr>
        <p:xfrm>
          <a:off x="7151688" y="3784600"/>
          <a:ext cx="625476" cy="639864"/>
        </p:xfrm>
        <a:graphic>
          <a:graphicData uri="http://schemas.openxmlformats.org/drawingml/2006/table">
            <a:tbl>
              <a:tblPr/>
              <a:tblGrid>
                <a:gridCol w="208492"/>
                <a:gridCol w="208492"/>
                <a:gridCol w="208492"/>
              </a:tblGrid>
              <a:tr h="213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3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213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0305" name="Group 129"/>
          <p:cNvGraphicFramePr>
            <a:graphicFrameLocks noGrp="1"/>
          </p:cNvGraphicFramePr>
          <p:nvPr/>
        </p:nvGraphicFramePr>
        <p:xfrm>
          <a:off x="4138613" y="3868738"/>
          <a:ext cx="625476" cy="661987"/>
        </p:xfrm>
        <a:graphic>
          <a:graphicData uri="http://schemas.openxmlformats.org/drawingml/2006/table">
            <a:tbl>
              <a:tblPr/>
              <a:tblGrid>
                <a:gridCol w="208492"/>
                <a:gridCol w="208492"/>
                <a:gridCol w="208492"/>
              </a:tblGrid>
              <a:tr h="235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742" marB="45742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742" marB="45742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742" marB="45742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2134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742" marB="45742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742" marB="45742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742" marB="45742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2134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742" marB="45742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742" marB="45742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742" marB="45742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0323" name="Group 147"/>
          <p:cNvGraphicFramePr>
            <a:graphicFrameLocks noGrp="1"/>
          </p:cNvGraphicFramePr>
          <p:nvPr/>
        </p:nvGraphicFramePr>
        <p:xfrm>
          <a:off x="923925" y="3868738"/>
          <a:ext cx="625476" cy="639864"/>
        </p:xfrm>
        <a:graphic>
          <a:graphicData uri="http://schemas.openxmlformats.org/drawingml/2006/table">
            <a:tbl>
              <a:tblPr/>
              <a:tblGrid>
                <a:gridCol w="208492"/>
                <a:gridCol w="208492"/>
                <a:gridCol w="208492"/>
              </a:tblGrid>
              <a:tr h="213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213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213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533" marR="91533" marT="45684" marB="45684"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cxnSp>
        <p:nvCxnSpPr>
          <p:cNvPr id="42149" name="AutoShape 165"/>
          <p:cNvCxnSpPr>
            <a:cxnSpLocks noChangeShapeType="1"/>
          </p:cNvCxnSpPr>
          <p:nvPr/>
        </p:nvCxnSpPr>
        <p:spPr bwMode="auto">
          <a:xfrm flipH="1">
            <a:off x="2538413" y="2317750"/>
            <a:ext cx="1876425" cy="5207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150" name="AutoShape 166"/>
          <p:cNvCxnSpPr>
            <a:cxnSpLocks noChangeShapeType="1"/>
          </p:cNvCxnSpPr>
          <p:nvPr/>
        </p:nvCxnSpPr>
        <p:spPr bwMode="auto">
          <a:xfrm>
            <a:off x="4414838" y="2317750"/>
            <a:ext cx="1766887" cy="41433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151" name="AutoShape 167"/>
          <p:cNvCxnSpPr>
            <a:cxnSpLocks noChangeShapeType="1"/>
          </p:cNvCxnSpPr>
          <p:nvPr/>
        </p:nvCxnSpPr>
        <p:spPr bwMode="auto">
          <a:xfrm flipH="1">
            <a:off x="1198563" y="3476625"/>
            <a:ext cx="1339850" cy="3921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152" name="AutoShape 168"/>
          <p:cNvCxnSpPr>
            <a:cxnSpLocks noChangeShapeType="1"/>
          </p:cNvCxnSpPr>
          <p:nvPr/>
        </p:nvCxnSpPr>
        <p:spPr bwMode="auto">
          <a:xfrm>
            <a:off x="2538413" y="3476625"/>
            <a:ext cx="1874837" cy="3921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153" name="AutoShape 169"/>
          <p:cNvCxnSpPr>
            <a:cxnSpLocks noChangeShapeType="1"/>
          </p:cNvCxnSpPr>
          <p:nvPr/>
        </p:nvCxnSpPr>
        <p:spPr bwMode="auto">
          <a:xfrm flipH="1">
            <a:off x="4413250" y="3370263"/>
            <a:ext cx="1768475" cy="4984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154" name="AutoShape 170"/>
          <p:cNvCxnSpPr>
            <a:cxnSpLocks noChangeShapeType="1"/>
          </p:cNvCxnSpPr>
          <p:nvPr/>
        </p:nvCxnSpPr>
        <p:spPr bwMode="auto">
          <a:xfrm>
            <a:off x="6181725" y="3370263"/>
            <a:ext cx="1247775" cy="414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155" name="AutoShape 171"/>
          <p:cNvCxnSpPr>
            <a:cxnSpLocks noChangeShapeType="1"/>
          </p:cNvCxnSpPr>
          <p:nvPr/>
        </p:nvCxnSpPr>
        <p:spPr bwMode="auto">
          <a:xfrm flipH="1">
            <a:off x="6089650" y="4422775"/>
            <a:ext cx="1339850" cy="59213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156" name="AutoShape 172"/>
          <p:cNvCxnSpPr>
            <a:cxnSpLocks noChangeShapeType="1"/>
          </p:cNvCxnSpPr>
          <p:nvPr/>
        </p:nvCxnSpPr>
        <p:spPr bwMode="auto">
          <a:xfrm>
            <a:off x="4413250" y="4529138"/>
            <a:ext cx="1676400" cy="4857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157" name="AutoShape 173"/>
          <p:cNvCxnSpPr>
            <a:cxnSpLocks noChangeShapeType="1"/>
          </p:cNvCxnSpPr>
          <p:nvPr/>
        </p:nvCxnSpPr>
        <p:spPr bwMode="auto">
          <a:xfrm>
            <a:off x="1198563" y="4506913"/>
            <a:ext cx="1431925" cy="6143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158" name="AutoShape 174"/>
          <p:cNvCxnSpPr>
            <a:cxnSpLocks noChangeShapeType="1"/>
          </p:cNvCxnSpPr>
          <p:nvPr/>
        </p:nvCxnSpPr>
        <p:spPr bwMode="auto">
          <a:xfrm flipH="1">
            <a:off x="2630488" y="4529138"/>
            <a:ext cx="1782762" cy="5921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159" name="AutoShape 175"/>
          <p:cNvCxnSpPr>
            <a:cxnSpLocks noChangeShapeType="1"/>
          </p:cNvCxnSpPr>
          <p:nvPr/>
        </p:nvCxnSpPr>
        <p:spPr bwMode="auto">
          <a:xfrm>
            <a:off x="2630488" y="5759450"/>
            <a:ext cx="1876425" cy="4254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160" name="AutoShape 176"/>
          <p:cNvCxnSpPr>
            <a:cxnSpLocks noChangeShapeType="1"/>
          </p:cNvCxnSpPr>
          <p:nvPr/>
        </p:nvCxnSpPr>
        <p:spPr bwMode="auto">
          <a:xfrm flipH="1">
            <a:off x="4506913" y="5653088"/>
            <a:ext cx="1582737" cy="5318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353" name="AutoShape 177"/>
          <p:cNvSpPr>
            <a:spLocks noChangeArrowheads="1"/>
          </p:cNvSpPr>
          <p:nvPr/>
        </p:nvSpPr>
        <p:spPr bwMode="auto">
          <a:xfrm>
            <a:off x="4870450" y="1554163"/>
            <a:ext cx="1951038" cy="885825"/>
          </a:xfrm>
          <a:prstGeom prst="leftArrow">
            <a:avLst>
              <a:gd name="adj1" fmla="val 50000"/>
              <a:gd name="adj2" fmla="val 550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n-US" sz="2400">
                <a:cs typeface="Arial" charset="0"/>
              </a:rPr>
              <a:t>φ</a:t>
            </a:r>
            <a:r>
              <a:rPr lang="en-US" altLang="en-US" sz="2400">
                <a:cs typeface="Arial" charset="0"/>
              </a:rPr>
              <a:t>(goal)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4631185"/>
      </p:ext>
    </p:extLst>
  </p:cSld>
  <p:clrMapOvr>
    <a:masterClrMapping/>
  </p:clrMapOvr>
  <p:transition advTm="188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353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025650" y="274638"/>
            <a:ext cx="5064125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Calculating h(s)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1013" y="1933575"/>
            <a:ext cx="3406775" cy="5492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600" smtClean="0"/>
              <a:t>Given a state, s</a:t>
            </a:r>
            <a:endParaRPr lang="en-US" altLang="en-US" sz="1600" smtClean="0"/>
          </a:p>
        </p:txBody>
      </p:sp>
      <p:graphicFrame>
        <p:nvGraphicFramePr>
          <p:cNvPr id="51204" name="Group 4"/>
          <p:cNvGraphicFramePr>
            <a:graphicFrameLocks noGrp="1"/>
          </p:cNvGraphicFramePr>
          <p:nvPr/>
        </p:nvGraphicFramePr>
        <p:xfrm>
          <a:off x="4054475" y="1508125"/>
          <a:ext cx="1376363" cy="1554378"/>
        </p:xfrm>
        <a:graphic>
          <a:graphicData uri="http://schemas.openxmlformats.org/drawingml/2006/table">
            <a:tbl>
              <a:tblPr/>
              <a:tblGrid>
                <a:gridCol w="454025"/>
                <a:gridCol w="461963"/>
                <a:gridCol w="460375"/>
              </a:tblGrid>
              <a:tr h="518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T="45703" marB="45703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8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8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1222" name="Group 22"/>
          <p:cNvGraphicFramePr>
            <a:graphicFrameLocks noGrp="1"/>
          </p:cNvGraphicFramePr>
          <p:nvPr/>
        </p:nvGraphicFramePr>
        <p:xfrm>
          <a:off x="6450013" y="3349625"/>
          <a:ext cx="1447800" cy="1560513"/>
        </p:xfrm>
        <a:graphic>
          <a:graphicData uri="http://schemas.openxmlformats.org/drawingml/2006/table">
            <a:tbl>
              <a:tblPr/>
              <a:tblGrid>
                <a:gridCol w="481012"/>
                <a:gridCol w="485775"/>
                <a:gridCol w="481013"/>
              </a:tblGrid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51240" name="Text Box 40"/>
          <p:cNvSpPr txBox="1">
            <a:spLocks noChangeArrowheads="1"/>
          </p:cNvSpPr>
          <p:nvPr/>
        </p:nvSpPr>
        <p:spPr bwMode="auto">
          <a:xfrm>
            <a:off x="6704013" y="5186363"/>
            <a:ext cx="64135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7200" b="1">
                <a:latin typeface="Times New Roman" pitchFamily="18" charset="0"/>
                <a:cs typeface="Arial" charset="0"/>
              </a:rPr>
              <a:t>2</a:t>
            </a:r>
          </a:p>
        </p:txBody>
      </p:sp>
      <p:sp>
        <p:nvSpPr>
          <p:cNvPr id="51241" name="Text Box 41"/>
          <p:cNvSpPr txBox="1">
            <a:spLocks noChangeArrowheads="1"/>
          </p:cNvSpPr>
          <p:nvPr/>
        </p:nvSpPr>
        <p:spPr bwMode="auto">
          <a:xfrm>
            <a:off x="481013" y="3513138"/>
            <a:ext cx="58229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cs typeface="Arial" charset="0"/>
              </a:rPr>
              <a:t>Compute the corresponding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cs typeface="Arial" charset="0"/>
              </a:rPr>
              <a:t>abstract state, </a:t>
            </a:r>
            <a:r>
              <a:rPr lang="el-GR" altLang="en-US" sz="3600">
                <a:cs typeface="Arial" charset="0"/>
              </a:rPr>
              <a:t>φ</a:t>
            </a:r>
            <a:r>
              <a:rPr lang="en-US" altLang="en-US" sz="3600">
                <a:cs typeface="Arial" charset="0"/>
              </a:rPr>
              <a:t>(s) </a:t>
            </a:r>
          </a:p>
        </p:txBody>
      </p:sp>
      <p:sp>
        <p:nvSpPr>
          <p:cNvPr id="51242" name="Text Box 42"/>
          <p:cNvSpPr txBox="1">
            <a:spLocks noChangeArrowheads="1"/>
          </p:cNvSpPr>
          <p:nvPr/>
        </p:nvSpPr>
        <p:spPr bwMode="auto">
          <a:xfrm>
            <a:off x="365125" y="5565775"/>
            <a:ext cx="63150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600">
                <a:cs typeface="Arial" charset="0"/>
              </a:rPr>
              <a:t>h(s) = distance(</a:t>
            </a:r>
            <a:r>
              <a:rPr lang="el-GR" altLang="en-US" sz="3600">
                <a:cs typeface="Arial" charset="0"/>
              </a:rPr>
              <a:t>φ</a:t>
            </a:r>
            <a:r>
              <a:rPr lang="en-US" altLang="en-US" sz="3600">
                <a:cs typeface="Arial" charset="0"/>
              </a:rPr>
              <a:t>(s),</a:t>
            </a:r>
            <a:r>
              <a:rPr lang="el-GR" altLang="en-US" sz="3600">
                <a:cs typeface="Arial" charset="0"/>
              </a:rPr>
              <a:t>φ</a:t>
            </a:r>
            <a:r>
              <a:rPr lang="en-US" altLang="en-US" sz="3600">
                <a:cs typeface="Arial" charset="0"/>
              </a:rPr>
              <a:t>(goal)) =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12823784"/>
      </p:ext>
    </p:extLst>
  </p:cSld>
  <p:clrMapOvr>
    <a:masterClrMapping/>
  </p:clrMapOvr>
  <p:transition advTm="1605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0" grpId="0" autoUpdateAnimBg="0"/>
      <p:bldP spid="51241" grpId="0"/>
      <p:bldP spid="5124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2438" y="304800"/>
            <a:ext cx="8332787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Finer-grained Domain Abstraction  </a:t>
            </a:r>
            <a:endParaRPr lang="en-CA" altLang="en-US" sz="4000" smtClean="0"/>
          </a:p>
        </p:txBody>
      </p:sp>
      <p:graphicFrame>
        <p:nvGraphicFramePr>
          <p:cNvPr id="52227" name="Group 3"/>
          <p:cNvGraphicFramePr>
            <a:graphicFrameLocks noGrp="1"/>
          </p:cNvGraphicFramePr>
          <p:nvPr/>
        </p:nvGraphicFramePr>
        <p:xfrm>
          <a:off x="1276350" y="1754188"/>
          <a:ext cx="2381250" cy="2589211"/>
        </p:xfrm>
        <a:graphic>
          <a:graphicData uri="http://schemas.openxmlformats.org/drawingml/2006/table">
            <a:tbl>
              <a:tblPr/>
              <a:tblGrid>
                <a:gridCol w="793750"/>
                <a:gridCol w="793750"/>
                <a:gridCol w="793750"/>
              </a:tblGrid>
              <a:tr h="846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71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71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2245" name="Group 21"/>
          <p:cNvGraphicFramePr>
            <a:graphicFrameLocks noGrp="1"/>
          </p:cNvGraphicFramePr>
          <p:nvPr/>
        </p:nvGraphicFramePr>
        <p:xfrm>
          <a:off x="5480050" y="1720850"/>
          <a:ext cx="2381250" cy="2589214"/>
        </p:xfrm>
        <a:graphic>
          <a:graphicData uri="http://schemas.openxmlformats.org/drawingml/2006/table">
            <a:tbl>
              <a:tblPr/>
              <a:tblGrid>
                <a:gridCol w="793750"/>
                <a:gridCol w="793750"/>
                <a:gridCol w="793750"/>
              </a:tblGrid>
              <a:tr h="846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FF"/>
                    </a:solidFill>
                  </a:tcPr>
                </a:tc>
              </a:tr>
              <a:tr h="871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871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4071" name="Text Box 39"/>
          <p:cNvSpPr txBox="1">
            <a:spLocks noChangeArrowheads="1"/>
          </p:cNvSpPr>
          <p:nvPr/>
        </p:nvSpPr>
        <p:spPr bwMode="auto">
          <a:xfrm>
            <a:off x="5376863" y="5083175"/>
            <a:ext cx="3355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Helvetica" pitchFamily="34" charset="0"/>
                <a:cs typeface="Arial" charset="0"/>
              </a:rPr>
              <a:t>30,240 abstract states</a:t>
            </a:r>
            <a:endParaRPr lang="en-CA" altLang="en-US" sz="2400" b="1">
              <a:latin typeface="Helvetica" pitchFamily="34" charset="0"/>
              <a:cs typeface="Arial" charset="0"/>
            </a:endParaRPr>
          </a:p>
        </p:txBody>
      </p:sp>
      <p:grpSp>
        <p:nvGrpSpPr>
          <p:cNvPr id="44072" name="Group 40"/>
          <p:cNvGrpSpPr>
            <a:grpSpLocks/>
          </p:cNvGrpSpPr>
          <p:nvPr/>
        </p:nvGrpSpPr>
        <p:grpSpPr bwMode="auto">
          <a:xfrm>
            <a:off x="685800" y="5064125"/>
            <a:ext cx="4660900" cy="879475"/>
            <a:chOff x="432" y="3623"/>
            <a:chExt cx="2936" cy="554"/>
          </a:xfrm>
        </p:grpSpPr>
        <p:sp>
          <p:nvSpPr>
            <p:cNvPr id="44073" name="Text Box 41"/>
            <p:cNvSpPr txBox="1">
              <a:spLocks noChangeArrowheads="1"/>
            </p:cNvSpPr>
            <p:nvPr/>
          </p:nvSpPr>
          <p:spPr bwMode="auto">
            <a:xfrm>
              <a:off x="432" y="3623"/>
              <a:ext cx="2936" cy="554"/>
            </a:xfrm>
            <a:prstGeom prst="rect">
              <a:avLst/>
            </a:prstGeom>
            <a:noFill/>
            <a:ln w="5715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Times New Roman" pitchFamily="18" charset="0"/>
                  <a:cs typeface="Arial" charset="0"/>
                </a:rPr>
                <a:t>Domain = blank  1  2  3  4  5  6  7  8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Times New Roman" pitchFamily="18" charset="0"/>
                  <a:cs typeface="Arial" charset="0"/>
                </a:rPr>
                <a:t>Abstract = blank                     6  7  8</a:t>
              </a:r>
            </a:p>
          </p:txBody>
        </p:sp>
        <p:sp>
          <p:nvSpPr>
            <p:cNvPr id="44074" name="Rectangle 42"/>
            <p:cNvSpPr>
              <a:spLocks noChangeArrowheads="1"/>
            </p:cNvSpPr>
            <p:nvPr/>
          </p:nvSpPr>
          <p:spPr bwMode="auto">
            <a:xfrm>
              <a:off x="1884" y="3941"/>
              <a:ext cx="71" cy="90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4075" name="Rectangle 43"/>
            <p:cNvSpPr>
              <a:spLocks noChangeArrowheads="1"/>
            </p:cNvSpPr>
            <p:nvPr/>
          </p:nvSpPr>
          <p:spPr bwMode="auto">
            <a:xfrm>
              <a:off x="2040" y="3941"/>
              <a:ext cx="71" cy="90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4076" name="Rectangle 44"/>
            <p:cNvSpPr>
              <a:spLocks noChangeArrowheads="1"/>
            </p:cNvSpPr>
            <p:nvPr/>
          </p:nvSpPr>
          <p:spPr bwMode="auto">
            <a:xfrm>
              <a:off x="2219" y="3941"/>
              <a:ext cx="71" cy="9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4077" name="Rectangle 45"/>
            <p:cNvSpPr>
              <a:spLocks noChangeArrowheads="1"/>
            </p:cNvSpPr>
            <p:nvPr/>
          </p:nvSpPr>
          <p:spPr bwMode="auto">
            <a:xfrm>
              <a:off x="2425" y="3941"/>
              <a:ext cx="71" cy="9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4078" name="Rectangle 46"/>
            <p:cNvSpPr>
              <a:spLocks noChangeArrowheads="1"/>
            </p:cNvSpPr>
            <p:nvPr/>
          </p:nvSpPr>
          <p:spPr bwMode="auto">
            <a:xfrm>
              <a:off x="2624" y="3941"/>
              <a:ext cx="71" cy="9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3725555258"/>
      </p:ext>
    </p:extLst>
  </p:cSld>
  <p:clrMapOvr>
    <a:masterClrMapping/>
  </p:clrMapOvr>
  <p:transition advTm="59207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Other Ways to Create Heuristics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8888"/>
          </a:xfrm>
        </p:spPr>
        <p:txBody>
          <a:bodyPr>
            <a:normAutofit lnSpcReduction="10000"/>
          </a:bodyPr>
          <a:lstStyle/>
          <a:p>
            <a:r>
              <a:rPr lang="en-US" altLang="en-US" smtClean="0"/>
              <a:t>Domain Abstraction is by no means the only way to create heuristics.</a:t>
            </a:r>
          </a:p>
          <a:p>
            <a:r>
              <a:rPr lang="en-US" altLang="en-US" smtClean="0"/>
              <a:t>Devising new ways to estimate distances in a state space is an active research area. Recent methods include:</a:t>
            </a:r>
          </a:p>
          <a:p>
            <a:pPr lvl="1"/>
            <a:r>
              <a:rPr lang="en-US" altLang="en-US" smtClean="0"/>
              <a:t>Merge-and-Shrink Abstraction</a:t>
            </a:r>
          </a:p>
          <a:p>
            <a:pPr lvl="1"/>
            <a:r>
              <a:rPr lang="en-US" altLang="en-US" smtClean="0"/>
              <a:t>Cartesian Abstraction</a:t>
            </a:r>
          </a:p>
          <a:p>
            <a:pPr lvl="1"/>
            <a:r>
              <a:rPr lang="en-US" altLang="en-US" smtClean="0"/>
              <a:t>Delete Relaxation (and red/black versions)</a:t>
            </a:r>
          </a:p>
          <a:p>
            <a:pPr lvl="1"/>
            <a:r>
              <a:rPr lang="en-US" altLang="en-US" smtClean="0"/>
              <a:t>h</a:t>
            </a:r>
            <a:r>
              <a:rPr lang="en-US" altLang="en-US" baseline="30000" smtClean="0"/>
              <a:t>m</a:t>
            </a:r>
          </a:p>
          <a:p>
            <a:pPr lvl="1"/>
            <a:r>
              <a:rPr lang="en-US" altLang="en-US" smtClean="0"/>
              <a:t>Operator-counting methods</a:t>
            </a:r>
          </a:p>
        </p:txBody>
      </p:sp>
    </p:spTree>
    <p:extLst>
      <p:ext uri="{BB962C8B-B14F-4D97-AF65-F5344CB8AC3E}">
        <p14:creationId xmlns:p14="http://schemas.microsoft.com/office/powerpoint/2010/main" val="4256680166"/>
      </p:ext>
    </p:extLst>
  </p:cSld>
  <p:clrMapOvr>
    <a:masterClrMapping/>
  </p:clrMapOvr>
  <p:transition advTm="47513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412776"/>
            <a:ext cx="8206680" cy="2592288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Towards a</a:t>
            </a:r>
            <a:br>
              <a:rPr lang="en-US" sz="5400" b="1" dirty="0" smtClean="0"/>
            </a:br>
            <a:r>
              <a:rPr lang="en-US" sz="5400" b="1" dirty="0" smtClean="0"/>
              <a:t>High-Performance Compiler for State-Space Search</a:t>
            </a:r>
            <a:endParaRPr lang="en-US" sz="5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699792" y="4869160"/>
            <a:ext cx="4104456" cy="523220"/>
          </a:xfrm>
          <a:prstGeom prst="rect">
            <a:avLst/>
          </a:prstGeom>
          <a:solidFill>
            <a:srgbClr val="FFFF66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0" lvl="1" algn="ctr"/>
            <a:r>
              <a:rPr lang="en-US" sz="2800" dirty="0"/>
              <a:t>j</a:t>
            </a:r>
            <a:r>
              <a:rPr lang="en-US" sz="2800" dirty="0" smtClean="0"/>
              <a:t>oint work with Neil Burch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B882-0D7A-4F7C-863D-B43502E45CD0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589751"/>
      </p:ext>
    </p:extLst>
  </p:cSld>
  <p:clrMapOvr>
    <a:masterClrMapping/>
  </p:clrMapOvr>
  <p:transition advTm="39292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How to Represent a State Space?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712968" cy="50691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Domain-specific</a:t>
            </a:r>
            <a:r>
              <a:rPr lang="en-US" dirty="0" smtClean="0"/>
              <a:t>: write specialized code for each state space.</a:t>
            </a:r>
          </a:p>
          <a:p>
            <a:pPr lvl="1"/>
            <a:r>
              <a:rPr lang="en-US" dirty="0" smtClean="0"/>
              <a:t>High performance (memory and time)</a:t>
            </a:r>
          </a:p>
          <a:p>
            <a:pPr lvl="1"/>
            <a:r>
              <a:rPr lang="en-US" dirty="0" smtClean="0"/>
              <a:t>Little code re-use from one space to another</a:t>
            </a:r>
          </a:p>
          <a:p>
            <a:pPr lvl="1"/>
            <a:r>
              <a:rPr lang="en-US" dirty="0" smtClean="0"/>
              <a:t>“procedural” representation of the successor function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Domain-independent</a:t>
            </a:r>
            <a:r>
              <a:rPr lang="en-US" dirty="0" smtClean="0"/>
              <a:t>: write the state space definition in a declarative language.</a:t>
            </a:r>
          </a:p>
          <a:p>
            <a:pPr lvl="1"/>
            <a:r>
              <a:rPr lang="en-US" dirty="0" smtClean="0"/>
              <a:t>Completely generic data structures and </a:t>
            </a:r>
            <a:r>
              <a:rPr lang="en-US" dirty="0"/>
              <a:t>algorithms</a:t>
            </a:r>
          </a:p>
          <a:p>
            <a:pPr lvl="1"/>
            <a:r>
              <a:rPr lang="en-US" dirty="0"/>
              <a:t>Declarative rep. allows reasoning about the space</a:t>
            </a:r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55576" y="5229200"/>
            <a:ext cx="8064896" cy="1222395"/>
          </a:xfrm>
          <a:prstGeom prst="rect">
            <a:avLst/>
          </a:prstGeom>
          <a:solidFill>
            <a:srgbClr val="FFFF66"/>
          </a:solidFill>
          <a:ln>
            <a:solidFill>
              <a:srgbClr val="0070C0"/>
            </a:solidFill>
          </a:ln>
        </p:spPr>
        <p:txBody>
          <a:bodyPr wrap="square" rtlCol="0">
            <a:noAutofit/>
          </a:bodyPr>
          <a:lstStyle/>
          <a:p>
            <a:pPr marL="0" lvl="1" algn="ctr"/>
            <a:endParaRPr lang="en-US" sz="1600" b="1" dirty="0" smtClean="0"/>
          </a:p>
          <a:p>
            <a:pPr marL="0" lvl="1" algn="ctr"/>
            <a:r>
              <a:rPr lang="en-US" sz="3600" b="1" dirty="0" smtClean="0"/>
              <a:t>Efficiency </a:t>
            </a:r>
            <a:r>
              <a:rPr lang="en-US" sz="3600" b="1" dirty="0"/>
              <a:t>relative to </a:t>
            </a:r>
            <a:r>
              <a:rPr lang="en-US" sz="3600" b="1" dirty="0" smtClean="0"/>
              <a:t>domain-specific??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B882-0D7A-4F7C-863D-B43502E45CD0}" type="slidenum">
              <a:rPr lang="en-US" smtClean="0"/>
              <a:pPr/>
              <a:t>26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2748583"/>
      </p:ext>
    </p:extLst>
  </p:cSld>
  <p:clrMapOvr>
    <a:masterClrMapping/>
  </p:clrMapOvr>
  <p:transition advTm="2079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PSVN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032" y="1484784"/>
            <a:ext cx="8676456" cy="5273824"/>
          </a:xfrm>
        </p:spPr>
        <p:txBody>
          <a:bodyPr>
            <a:normAutofit/>
          </a:bodyPr>
          <a:lstStyle/>
          <a:p>
            <a:r>
              <a:rPr lang="en-US" dirty="0" smtClean="0"/>
              <a:t>State = vector of length N.</a:t>
            </a:r>
          </a:p>
          <a:p>
            <a:pPr lvl="1"/>
            <a:r>
              <a:rPr lang="en-US" dirty="0" smtClean="0"/>
              <a:t>Each entry of the vector is called a state variable.</a:t>
            </a:r>
          </a:p>
          <a:p>
            <a:pPr lvl="1"/>
            <a:r>
              <a:rPr lang="en-US" dirty="0" smtClean="0"/>
              <a:t>Each state variable has a finite domain of possible values.</a:t>
            </a:r>
          </a:p>
          <a:p>
            <a:r>
              <a:rPr lang="en-US" dirty="0" smtClean="0"/>
              <a:t>Each operator is of the form LHS </a:t>
            </a:r>
            <a:r>
              <a:rPr lang="en-US" dirty="0" smtClean="0">
                <a:sym typeface="Wingdings" pitchFamily="2" charset="2"/>
              </a:rPr>
              <a:t>=&gt; RHS.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LHS is the operator’s precondition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RHS is the operator’s effect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Both are vectors of length N. Each entry is either: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Constant (from the appropriate domain)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Variable (same variable can occur more than once)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B882-0D7A-4F7C-863D-B43502E45CD0}" type="slidenum">
              <a:rPr lang="en-US" smtClean="0"/>
              <a:pPr/>
              <a:t>27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3104098"/>
      </p:ext>
    </p:extLst>
  </p:cSld>
  <p:clrMapOvr>
    <a:masterClrMapping/>
  </p:clrMapOvr>
  <p:transition advTm="16383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Examples (N=4)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420888"/>
            <a:ext cx="7283152" cy="38164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Lucida Sans Typewriter" pitchFamily="49" charset="0"/>
              </a:rPr>
              <a:t>    0 </a:t>
            </a:r>
            <a:r>
              <a:rPr lang="en-US" b="1" dirty="0" smtClean="0">
                <a:latin typeface="Lucida Sans Typewriter" pitchFamily="49" charset="0"/>
              </a:rPr>
              <a:t>A</a:t>
            </a:r>
            <a:r>
              <a:rPr lang="en-US" dirty="0" smtClean="0">
                <a:latin typeface="Lucida Sans Typewriter" pitchFamily="49" charset="0"/>
              </a:rPr>
              <a:t> </a:t>
            </a:r>
            <a:r>
              <a:rPr lang="en-US" b="1" dirty="0" smtClean="0">
                <a:latin typeface="Lucida Sans Typewriter" pitchFamily="49" charset="0"/>
              </a:rPr>
              <a:t>B</a:t>
            </a:r>
            <a:r>
              <a:rPr lang="en-US" dirty="0" smtClean="0">
                <a:latin typeface="Lucida Sans Typewriter" pitchFamily="49" charset="0"/>
              </a:rPr>
              <a:t> X =&gt; 0 </a:t>
            </a:r>
            <a:r>
              <a:rPr lang="en-US" b="1" dirty="0" smtClean="0">
                <a:latin typeface="Lucida Sans Typewriter" pitchFamily="49" charset="0"/>
              </a:rPr>
              <a:t>B</a:t>
            </a:r>
            <a:r>
              <a:rPr lang="en-US" dirty="0" smtClean="0">
                <a:latin typeface="Lucida Sans Typewriter" pitchFamily="49" charset="0"/>
              </a:rPr>
              <a:t> </a:t>
            </a:r>
            <a:r>
              <a:rPr lang="en-US" b="1" dirty="0" smtClean="0">
                <a:latin typeface="Lucida Sans Typewriter" pitchFamily="49" charset="0"/>
              </a:rPr>
              <a:t>A</a:t>
            </a:r>
            <a:r>
              <a:rPr lang="en-US" dirty="0" smtClean="0">
                <a:latin typeface="Lucida Sans Typewriter" pitchFamily="49" charset="0"/>
              </a:rPr>
              <a:t> X</a:t>
            </a:r>
          </a:p>
          <a:p>
            <a:pPr>
              <a:buNone/>
            </a:pPr>
            <a:endParaRPr lang="en-US" dirty="0">
              <a:latin typeface="Lucida Sans Typewriter" pitchFamily="49" charset="0"/>
            </a:endParaRPr>
          </a:p>
          <a:p>
            <a:pPr>
              <a:buNone/>
            </a:pPr>
            <a:r>
              <a:rPr lang="en-US" dirty="0">
                <a:latin typeface="Lucida Sans Typewriter" pitchFamily="49" charset="0"/>
              </a:rPr>
              <a:t>    </a:t>
            </a:r>
            <a:r>
              <a:rPr lang="en-US" dirty="0" smtClean="0">
                <a:latin typeface="Lucida Sans Typewriter" pitchFamily="49" charset="0"/>
              </a:rPr>
              <a:t>X </a:t>
            </a:r>
            <a:r>
              <a:rPr lang="en-US" b="1" dirty="0">
                <a:latin typeface="Lucida Sans Typewriter" pitchFamily="49" charset="0"/>
              </a:rPr>
              <a:t>A </a:t>
            </a:r>
            <a:r>
              <a:rPr lang="en-US" b="1" dirty="0" err="1">
                <a:latin typeface="Lucida Sans Typewriter" pitchFamily="49" charset="0"/>
              </a:rPr>
              <a:t>A</a:t>
            </a:r>
            <a:r>
              <a:rPr lang="en-US" dirty="0">
                <a:latin typeface="Lucida Sans Typewriter" pitchFamily="49" charset="0"/>
              </a:rPr>
              <a:t> B =&gt; </a:t>
            </a:r>
            <a:r>
              <a:rPr lang="en-US" b="1" dirty="0" smtClean="0">
                <a:latin typeface="Lucida Sans Typewriter" pitchFamily="49" charset="0"/>
              </a:rPr>
              <a:t>B</a:t>
            </a:r>
            <a:r>
              <a:rPr lang="en-US" dirty="0" smtClean="0">
                <a:latin typeface="Lucida Sans Typewriter" pitchFamily="49" charset="0"/>
              </a:rPr>
              <a:t> A </a:t>
            </a:r>
            <a:r>
              <a:rPr lang="en-US" dirty="0" err="1" smtClean="0">
                <a:latin typeface="Lucida Sans Typewriter" pitchFamily="49" charset="0"/>
              </a:rPr>
              <a:t>A</a:t>
            </a:r>
            <a:r>
              <a:rPr lang="en-US" dirty="0" smtClean="0">
                <a:latin typeface="Lucida Sans Typewriter" pitchFamily="49" charset="0"/>
              </a:rPr>
              <a:t> B</a:t>
            </a:r>
            <a:endParaRPr lang="en-US" dirty="0">
              <a:latin typeface="Lucida Sans Typewriter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48064" y="3581400"/>
            <a:ext cx="3087960" cy="639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dirty="0" smtClean="0">
                <a:latin typeface="Lucida Sans Typewriter" pitchFamily="49" charset="0"/>
              </a:rPr>
              <a:t>    COST 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0002" y="5877272"/>
            <a:ext cx="849213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In these examples, numbers are constants and letters are variables.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B882-0D7A-4F7C-863D-B43502E45CD0}" type="slidenum">
              <a:rPr lang="en-US" smtClean="0"/>
              <a:pPr/>
              <a:t>28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3446937"/>
      </p:ext>
    </p:extLst>
  </p:cSld>
  <p:clrMapOvr>
    <a:masterClrMapping/>
  </p:clrMapOvr>
  <p:transition advTm="28743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4-Arrow </a:t>
            </a:r>
            <a:r>
              <a:rPr lang="en-US" dirty="0"/>
              <a:t>Puzzle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33736" y="5550768"/>
            <a:ext cx="4858544" cy="68654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operator </a:t>
            </a:r>
            <a:r>
              <a:rPr lang="en-US" dirty="0" smtClean="0"/>
              <a:t>M</a:t>
            </a:r>
            <a:r>
              <a:rPr lang="en-US" baseline="-25000" dirty="0" smtClean="0"/>
              <a:t>i</a:t>
            </a:r>
            <a:r>
              <a:rPr lang="en-US" dirty="0" smtClean="0"/>
              <a:t>:  </a:t>
            </a:r>
            <a:r>
              <a:rPr lang="en-US" dirty="0"/>
              <a:t>flip </a:t>
            </a:r>
            <a:r>
              <a:rPr lang="en-US" dirty="0" smtClean="0"/>
              <a:t>A</a:t>
            </a:r>
            <a:r>
              <a:rPr lang="en-US" baseline="-25000" dirty="0" smtClean="0"/>
              <a:t>i</a:t>
            </a:r>
            <a:r>
              <a:rPr lang="en-US" dirty="0" smtClean="0"/>
              <a:t> and A</a:t>
            </a:r>
            <a:r>
              <a:rPr lang="en-US" baseline="-25000" dirty="0" smtClean="0"/>
              <a:t>i+1</a:t>
            </a:r>
            <a:endParaRPr lang="en-US" baseline="-25000" dirty="0"/>
          </a:p>
        </p:txBody>
      </p:sp>
      <p:sp>
        <p:nvSpPr>
          <p:cNvPr id="14" name="Up Arrow 13"/>
          <p:cNvSpPr/>
          <p:nvPr/>
        </p:nvSpPr>
        <p:spPr>
          <a:xfrm>
            <a:off x="1835696" y="1772816"/>
            <a:ext cx="1348728" cy="2088232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A</a:t>
            </a:r>
            <a:r>
              <a:rPr lang="en-US" sz="3600" b="1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Down Arrow 15"/>
          <p:cNvSpPr/>
          <p:nvPr/>
        </p:nvSpPr>
        <p:spPr>
          <a:xfrm>
            <a:off x="3222000" y="1844824"/>
            <a:ext cx="1350000" cy="2088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600" b="1" dirty="0" smtClean="0">
                <a:solidFill>
                  <a:prstClr val="black"/>
                </a:solidFill>
              </a:rPr>
              <a:t>A</a:t>
            </a:r>
            <a:r>
              <a:rPr lang="en-US" sz="3600" b="1" baseline="-25000" dirty="0" smtClean="0">
                <a:solidFill>
                  <a:prstClr val="black"/>
                </a:solidFill>
              </a:rPr>
              <a:t>2</a:t>
            </a:r>
            <a:endParaRPr lang="en-US" sz="3600" b="1" baseline="-25000" dirty="0">
              <a:solidFill>
                <a:prstClr val="black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843808" y="3933056"/>
            <a:ext cx="914400" cy="914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prstClr val="black"/>
                </a:solidFill>
              </a:rPr>
              <a:t>M</a:t>
            </a:r>
            <a:r>
              <a:rPr lang="en-US" sz="3200" b="1" baseline="-25000" dirty="0" smtClean="0">
                <a:solidFill>
                  <a:prstClr val="black"/>
                </a:solidFill>
              </a:rPr>
              <a:t>1</a:t>
            </a:r>
            <a:endParaRPr lang="en-US" b="1" dirty="0"/>
          </a:p>
        </p:txBody>
      </p:sp>
      <p:sp>
        <p:nvSpPr>
          <p:cNvPr id="20" name="Oval 19"/>
          <p:cNvSpPr/>
          <p:nvPr/>
        </p:nvSpPr>
        <p:spPr>
          <a:xfrm>
            <a:off x="4211960" y="3933056"/>
            <a:ext cx="914400" cy="914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prstClr val="black"/>
                </a:solidFill>
              </a:rPr>
              <a:t>M</a:t>
            </a:r>
            <a:r>
              <a:rPr lang="en-US" sz="3200" b="1" baseline="-25000" dirty="0">
                <a:solidFill>
                  <a:prstClr val="black"/>
                </a:solidFill>
              </a:rPr>
              <a:t>2</a:t>
            </a:r>
            <a:endParaRPr lang="en-US" b="1" dirty="0"/>
          </a:p>
        </p:txBody>
      </p:sp>
      <p:sp>
        <p:nvSpPr>
          <p:cNvPr id="21" name="Oval 20"/>
          <p:cNvSpPr/>
          <p:nvPr/>
        </p:nvSpPr>
        <p:spPr>
          <a:xfrm>
            <a:off x="5529808" y="3933056"/>
            <a:ext cx="914400" cy="914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prstClr val="black"/>
                </a:solidFill>
              </a:rPr>
              <a:t>M</a:t>
            </a:r>
            <a:r>
              <a:rPr lang="en-US" sz="3200" b="1" baseline="-25000" dirty="0">
                <a:solidFill>
                  <a:prstClr val="black"/>
                </a:solidFill>
              </a:rPr>
              <a:t>3</a:t>
            </a:r>
            <a:endParaRPr lang="en-US" b="1" dirty="0"/>
          </a:p>
        </p:txBody>
      </p:sp>
      <p:sp>
        <p:nvSpPr>
          <p:cNvPr id="11" name="Up Arrow 10"/>
          <p:cNvSpPr/>
          <p:nvPr/>
        </p:nvSpPr>
        <p:spPr>
          <a:xfrm>
            <a:off x="4572000" y="1772816"/>
            <a:ext cx="1348728" cy="2088232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A</a:t>
            </a:r>
            <a:r>
              <a:rPr lang="en-US" sz="3600" b="1" baseline="-25000" dirty="0" smtClean="0">
                <a:solidFill>
                  <a:schemeClr val="tx1"/>
                </a:solidFill>
              </a:rPr>
              <a:t>3</a:t>
            </a:r>
            <a:endParaRPr lang="en-US" sz="3600" b="1" baseline="-25000" dirty="0">
              <a:solidFill>
                <a:schemeClr val="tx1"/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5958304" y="1844824"/>
            <a:ext cx="1350000" cy="2088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600" b="1" dirty="0" smtClean="0">
                <a:solidFill>
                  <a:prstClr val="black"/>
                </a:solidFill>
              </a:rPr>
              <a:t>A</a:t>
            </a:r>
            <a:r>
              <a:rPr lang="en-US" sz="3600" b="1" baseline="-25000" dirty="0" smtClean="0">
                <a:solidFill>
                  <a:prstClr val="black"/>
                </a:solidFill>
              </a:rPr>
              <a:t>4</a:t>
            </a:r>
            <a:endParaRPr lang="en-US" sz="3600" b="1" baseline="-25000" dirty="0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B882-0D7A-4F7C-863D-B43502E45CD0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597900"/>
      </p:ext>
    </p:extLst>
  </p:cSld>
  <p:clrMapOvr>
    <a:masterClrMapping/>
  </p:clrMapOvr>
  <p:transition advTm="56805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Puzzles can be PSPACE-complete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016" y="1484784"/>
            <a:ext cx="8892480" cy="118072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Sokoban solvability first proven PSPACE-complete by Joe Culberson</a:t>
            </a:r>
          </a:p>
          <a:p>
            <a:r>
              <a:rPr lang="en-US" sz="2400" dirty="0" smtClean="0"/>
              <a:t>Visiting expert: André </a:t>
            </a:r>
            <a:r>
              <a:rPr lang="en-US" sz="2400" dirty="0" err="1" smtClean="0"/>
              <a:t>Grahl</a:t>
            </a:r>
            <a:r>
              <a:rPr lang="en-US" sz="2400" dirty="0" smtClean="0"/>
              <a:t> Pereira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B882-0D7A-4F7C-863D-B43502E45CD0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90" t="24802" r="5355" b="15492"/>
          <a:stretch/>
        </p:blipFill>
        <p:spPr>
          <a:xfrm>
            <a:off x="1403648" y="2348880"/>
            <a:ext cx="6132087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828315"/>
      </p:ext>
    </p:extLst>
  </p:cSld>
  <p:clrMapOvr>
    <a:masterClrMapping/>
  </p:clrMapOvr>
  <p:transition advTm="112941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4-Arrow Puzzle, M</a:t>
            </a:r>
            <a:r>
              <a:rPr lang="en-US" baseline="-25000" dirty="0" smtClean="0"/>
              <a:t>1</a:t>
            </a:r>
            <a:r>
              <a:rPr lang="en-US" dirty="0" smtClean="0"/>
              <a:t> PSVN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2248"/>
            <a:ext cx="8229600" cy="3701008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>
                <a:latin typeface="Lucida Sans Typewriter" pitchFamily="49" charset="0"/>
              </a:rPr>
              <a:t>0 </a:t>
            </a:r>
            <a:r>
              <a:rPr lang="en-US" b="1" dirty="0">
                <a:latin typeface="Lucida Sans Typewriter" pitchFamily="49" charset="0"/>
              </a:rPr>
              <a:t>0</a:t>
            </a:r>
            <a:r>
              <a:rPr lang="en-US" dirty="0" smtClean="0">
                <a:latin typeface="Lucida Sans Typewriter" pitchFamily="49" charset="0"/>
              </a:rPr>
              <a:t> A B =&gt; </a:t>
            </a:r>
            <a:r>
              <a:rPr lang="en-US" b="1" dirty="0" smtClean="0">
                <a:latin typeface="Lucida Sans Typewriter" pitchFamily="49" charset="0"/>
              </a:rPr>
              <a:t>1 </a:t>
            </a:r>
            <a:r>
              <a:rPr lang="en-US" b="1" dirty="0">
                <a:latin typeface="Lucida Sans Typewriter" pitchFamily="49" charset="0"/>
              </a:rPr>
              <a:t>1</a:t>
            </a:r>
            <a:r>
              <a:rPr lang="en-US" dirty="0" smtClean="0">
                <a:latin typeface="Lucida Sans Typewriter" pitchFamily="49" charset="0"/>
              </a:rPr>
              <a:t> </a:t>
            </a:r>
            <a:r>
              <a:rPr lang="en-US" dirty="0">
                <a:latin typeface="Lucida Sans Typewriter" pitchFamily="49" charset="0"/>
              </a:rPr>
              <a:t>A B</a:t>
            </a:r>
            <a:endParaRPr lang="en-US" dirty="0" smtClean="0">
              <a:latin typeface="Lucida Sans Typewriter" pitchFamily="49" charset="0"/>
            </a:endParaRPr>
          </a:p>
          <a:p>
            <a:pPr algn="ctr">
              <a:buNone/>
            </a:pPr>
            <a:r>
              <a:rPr lang="en-US" b="1" dirty="0" smtClean="0">
                <a:latin typeface="Lucida Sans Typewriter" pitchFamily="49" charset="0"/>
              </a:rPr>
              <a:t>0 1</a:t>
            </a:r>
            <a:r>
              <a:rPr lang="en-US" dirty="0" smtClean="0">
                <a:latin typeface="Lucida Sans Typewriter" pitchFamily="49" charset="0"/>
              </a:rPr>
              <a:t> A B =&gt; </a:t>
            </a:r>
            <a:r>
              <a:rPr lang="en-US" b="1" dirty="0" smtClean="0">
                <a:latin typeface="Lucida Sans Typewriter" pitchFamily="49" charset="0"/>
              </a:rPr>
              <a:t>1 0</a:t>
            </a:r>
            <a:r>
              <a:rPr lang="en-US" dirty="0" smtClean="0">
                <a:latin typeface="Lucida Sans Typewriter" pitchFamily="49" charset="0"/>
              </a:rPr>
              <a:t> </a:t>
            </a:r>
            <a:r>
              <a:rPr lang="en-US" dirty="0">
                <a:latin typeface="Lucida Sans Typewriter" pitchFamily="49" charset="0"/>
              </a:rPr>
              <a:t>A B</a:t>
            </a:r>
            <a:endParaRPr lang="en-US" dirty="0" smtClean="0">
              <a:latin typeface="Lucida Sans Typewriter" pitchFamily="49" charset="0"/>
            </a:endParaRPr>
          </a:p>
          <a:p>
            <a:pPr algn="ctr">
              <a:buNone/>
            </a:pPr>
            <a:r>
              <a:rPr lang="en-US" b="1" dirty="0">
                <a:latin typeface="Lucida Sans Typewriter" pitchFamily="49" charset="0"/>
              </a:rPr>
              <a:t>1</a:t>
            </a:r>
            <a:r>
              <a:rPr lang="en-US" b="1" dirty="0" smtClean="0">
                <a:latin typeface="Lucida Sans Typewriter" pitchFamily="49" charset="0"/>
              </a:rPr>
              <a:t> 0</a:t>
            </a:r>
            <a:r>
              <a:rPr lang="en-US" dirty="0" smtClean="0">
                <a:latin typeface="Lucida Sans Typewriter" pitchFamily="49" charset="0"/>
              </a:rPr>
              <a:t> A B =&gt; </a:t>
            </a:r>
            <a:r>
              <a:rPr lang="en-US" b="1" dirty="0" smtClean="0">
                <a:latin typeface="Lucida Sans Typewriter" pitchFamily="49" charset="0"/>
              </a:rPr>
              <a:t>0 1</a:t>
            </a:r>
            <a:r>
              <a:rPr lang="en-US" dirty="0" smtClean="0">
                <a:latin typeface="Lucida Sans Typewriter" pitchFamily="49" charset="0"/>
              </a:rPr>
              <a:t> </a:t>
            </a:r>
            <a:r>
              <a:rPr lang="en-US" dirty="0">
                <a:latin typeface="Lucida Sans Typewriter" pitchFamily="49" charset="0"/>
              </a:rPr>
              <a:t>A B</a:t>
            </a:r>
            <a:endParaRPr lang="en-US" dirty="0" smtClean="0">
              <a:latin typeface="Lucida Sans Typewriter" pitchFamily="49" charset="0"/>
            </a:endParaRPr>
          </a:p>
          <a:p>
            <a:pPr algn="ctr">
              <a:buNone/>
            </a:pPr>
            <a:r>
              <a:rPr lang="en-US" b="1" dirty="0">
                <a:latin typeface="Lucida Sans Typewriter" pitchFamily="49" charset="0"/>
              </a:rPr>
              <a:t>1</a:t>
            </a:r>
            <a:r>
              <a:rPr lang="en-US" b="1" dirty="0" smtClean="0">
                <a:latin typeface="Lucida Sans Typewriter" pitchFamily="49" charset="0"/>
              </a:rPr>
              <a:t> </a:t>
            </a:r>
            <a:r>
              <a:rPr lang="en-US" b="1" dirty="0">
                <a:latin typeface="Lucida Sans Typewriter" pitchFamily="49" charset="0"/>
              </a:rPr>
              <a:t>1</a:t>
            </a:r>
            <a:r>
              <a:rPr lang="en-US" dirty="0" smtClean="0">
                <a:latin typeface="Lucida Sans Typewriter" pitchFamily="49" charset="0"/>
              </a:rPr>
              <a:t> A B =&gt; </a:t>
            </a:r>
            <a:r>
              <a:rPr lang="en-US" b="1" dirty="0" smtClean="0">
                <a:latin typeface="Lucida Sans Typewriter" pitchFamily="49" charset="0"/>
              </a:rPr>
              <a:t>0 </a:t>
            </a:r>
            <a:r>
              <a:rPr lang="en-US" b="1" dirty="0">
                <a:latin typeface="Lucida Sans Typewriter" pitchFamily="49" charset="0"/>
              </a:rPr>
              <a:t>0</a:t>
            </a:r>
            <a:r>
              <a:rPr lang="en-US" dirty="0" smtClean="0">
                <a:latin typeface="Lucida Sans Typewriter" pitchFamily="49" charset="0"/>
              </a:rPr>
              <a:t> </a:t>
            </a:r>
            <a:r>
              <a:rPr lang="en-US" dirty="0">
                <a:latin typeface="Lucida Sans Typewriter" pitchFamily="49" charset="0"/>
              </a:rPr>
              <a:t>A B</a:t>
            </a:r>
            <a:endParaRPr lang="en-US" dirty="0" smtClean="0">
              <a:latin typeface="Lucida Sans Typewriter" pitchFamily="49" charset="0"/>
            </a:endParaRPr>
          </a:p>
          <a:p>
            <a:pPr>
              <a:buNone/>
            </a:pPr>
            <a:endParaRPr lang="en-US" dirty="0">
              <a:latin typeface="Lucida Sans Typewriter" pitchFamily="49" charset="0"/>
            </a:endParaRPr>
          </a:p>
          <a:p>
            <a:pPr>
              <a:buNone/>
            </a:pPr>
            <a:endParaRPr lang="en-US" dirty="0">
              <a:latin typeface="Lucida Sans Typewriter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696544"/>
            <a:ext cx="8229600" cy="13967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ucida Sans Typewriter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ucida Sans Typewriter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49" charset="0"/>
                <a:ea typeface="+mn-ea"/>
                <a:cs typeface="+mn-cs"/>
              </a:rPr>
              <a:t>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ucida Sans Typewriter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ucida Sans Typewriter" pitchFamily="49" charset="0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51520" y="5344616"/>
            <a:ext cx="8712968" cy="820688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/>
          <a:p>
            <a:pPr marL="342900" indent="-342900" algn="ctr">
              <a:spcBef>
                <a:spcPct val="20000"/>
              </a:spcBef>
            </a:pPr>
            <a:r>
              <a:rPr kumimoji="0" lang="en-US" sz="9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The PSVN</a:t>
            </a:r>
            <a:r>
              <a:rPr kumimoji="0" lang="en-US" sz="9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lang="en-US" sz="9800" dirty="0" smtClean="0"/>
              <a:t>rule</a:t>
            </a:r>
            <a:r>
              <a:rPr kumimoji="0" lang="en-US" sz="9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s for </a:t>
            </a:r>
            <a:r>
              <a:rPr lang="en-US" sz="9800" dirty="0" smtClean="0">
                <a:solidFill>
                  <a:prstClr val="black"/>
                </a:solidFill>
                <a:ea typeface="+mj-ea"/>
                <a:cs typeface="+mj-cs"/>
              </a:rPr>
              <a:t>M</a:t>
            </a:r>
            <a:r>
              <a:rPr lang="en-US" sz="9800" baseline="-25000" dirty="0" smtClean="0">
                <a:solidFill>
                  <a:prstClr val="black"/>
                </a:solidFill>
                <a:ea typeface="+mj-ea"/>
                <a:cs typeface="+mj-cs"/>
              </a:rPr>
              <a:t>2</a:t>
            </a:r>
            <a:r>
              <a:rPr lang="en-US" sz="9800" dirty="0" smtClean="0">
                <a:solidFill>
                  <a:prstClr val="black"/>
                </a:solidFill>
                <a:ea typeface="+mj-ea"/>
                <a:cs typeface="+mj-cs"/>
              </a:rPr>
              <a:t> and M</a:t>
            </a:r>
            <a:r>
              <a:rPr lang="en-US" sz="9800" baseline="-25000" dirty="0" smtClean="0">
                <a:solidFill>
                  <a:prstClr val="black"/>
                </a:solidFill>
                <a:ea typeface="+mj-ea"/>
                <a:cs typeface="+mj-cs"/>
              </a:rPr>
              <a:t>3</a:t>
            </a:r>
            <a:r>
              <a:rPr lang="en-US" sz="9800" dirty="0" smtClean="0">
                <a:solidFill>
                  <a:prstClr val="black"/>
                </a:solidFill>
                <a:ea typeface="+mj-ea"/>
                <a:cs typeface="+mj-cs"/>
              </a:rPr>
              <a:t>  are similar.</a:t>
            </a:r>
            <a:endParaRPr kumimoji="0" lang="en-US" sz="9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ucida Sans Typewriter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 Typewriter" pitchFamily="49" charset="0"/>
                <a:ea typeface="+mn-ea"/>
                <a:cs typeface="+mn-cs"/>
              </a:rPr>
              <a:t>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ucida Sans Typewriter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ucida Sans Typewriter" pitchFamily="49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B882-0D7A-4F7C-863D-B43502E45CD0}" type="slidenum">
              <a:rPr lang="en-US" smtClean="0"/>
              <a:pPr/>
              <a:t>30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0750528"/>
      </p:ext>
    </p:extLst>
  </p:cSld>
  <p:clrMapOvr>
    <a:masterClrMapping/>
  </p:clrMapOvr>
  <p:transition advTm="4068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How to Represent a State Space?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712968" cy="50691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Domain-specific</a:t>
            </a:r>
            <a:r>
              <a:rPr lang="en-US" dirty="0" smtClean="0"/>
              <a:t>: write specialized code for each state space.</a:t>
            </a:r>
          </a:p>
          <a:p>
            <a:pPr lvl="1"/>
            <a:r>
              <a:rPr lang="en-US" dirty="0" smtClean="0"/>
              <a:t>High performance (memory and time)</a:t>
            </a:r>
          </a:p>
          <a:p>
            <a:pPr lvl="1"/>
            <a:r>
              <a:rPr lang="en-US" dirty="0" smtClean="0"/>
              <a:t>Little code re-use from one space to another</a:t>
            </a:r>
          </a:p>
          <a:p>
            <a:pPr lvl="1"/>
            <a:r>
              <a:rPr lang="en-US" dirty="0" smtClean="0"/>
              <a:t>“procedural” representation of the successor function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Domain-independent</a:t>
            </a:r>
            <a:r>
              <a:rPr lang="en-US" dirty="0" smtClean="0"/>
              <a:t>: write the state space definition in a declarative language.</a:t>
            </a:r>
          </a:p>
          <a:p>
            <a:pPr lvl="1"/>
            <a:r>
              <a:rPr lang="en-US" dirty="0" smtClean="0"/>
              <a:t>Completely generic data structures and </a:t>
            </a:r>
            <a:r>
              <a:rPr lang="en-US" dirty="0"/>
              <a:t>algorithms</a:t>
            </a:r>
          </a:p>
          <a:p>
            <a:pPr lvl="1"/>
            <a:r>
              <a:rPr lang="en-US" dirty="0"/>
              <a:t>Declarative rep. allows reasoning about the space</a:t>
            </a:r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55576" y="5229200"/>
            <a:ext cx="8064896" cy="1222395"/>
          </a:xfrm>
          <a:prstGeom prst="rect">
            <a:avLst/>
          </a:prstGeom>
          <a:solidFill>
            <a:srgbClr val="FFFF66"/>
          </a:solidFill>
          <a:ln>
            <a:solidFill>
              <a:srgbClr val="0070C0"/>
            </a:solidFill>
          </a:ln>
        </p:spPr>
        <p:txBody>
          <a:bodyPr wrap="square" rtlCol="0">
            <a:noAutofit/>
          </a:bodyPr>
          <a:lstStyle/>
          <a:p>
            <a:pPr marL="0" lvl="1" algn="ctr"/>
            <a:endParaRPr lang="en-US" sz="1600" b="1" dirty="0" smtClean="0"/>
          </a:p>
          <a:p>
            <a:pPr marL="0" lvl="1" algn="ctr"/>
            <a:r>
              <a:rPr lang="en-US" sz="3600" b="1" dirty="0" smtClean="0"/>
              <a:t>Efficiency </a:t>
            </a:r>
            <a:r>
              <a:rPr lang="en-US" sz="3600" b="1" dirty="0"/>
              <a:t>relative to </a:t>
            </a:r>
            <a:r>
              <a:rPr lang="en-US" sz="3600" b="1" dirty="0" smtClean="0"/>
              <a:t>domain-specific??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B882-0D7A-4F7C-863D-B43502E45CD0}" type="slidenum">
              <a:rPr lang="en-US" smtClean="0"/>
              <a:pPr/>
              <a:t>31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32493043"/>
      </p:ext>
    </p:extLst>
  </p:cSld>
  <p:clrMapOvr>
    <a:masterClrMapping/>
  </p:clrMapOvr>
  <p:transition advTm="20797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92" y="1600200"/>
            <a:ext cx="8507288" cy="4525963"/>
          </a:xfrm>
        </p:spPr>
        <p:txBody>
          <a:bodyPr/>
          <a:lstStyle/>
          <a:p>
            <a:r>
              <a:rPr lang="en-US" dirty="0" smtClean="0"/>
              <a:t>Build a domain-independent state-space search system whose performance on any given domain is equal (or superior) to good domain-specific code.</a:t>
            </a:r>
          </a:p>
          <a:p>
            <a:pPr marL="457200" lvl="1" indent="0">
              <a:buNone/>
            </a:pPr>
            <a:r>
              <a:rPr lang="en-US" dirty="0" smtClean="0"/>
              <a:t>(performance = memory usage as well as run time)</a:t>
            </a:r>
          </a:p>
          <a:p>
            <a:pPr marL="514350" indent="-457200"/>
            <a:endParaRPr lang="en-US" dirty="0"/>
          </a:p>
          <a:p>
            <a:pPr marL="514350" indent="-457200"/>
            <a:r>
              <a:rPr lang="en-US" dirty="0" smtClean="0"/>
              <a:t>Approach: Compile (translate) PSVN to C code.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04448" y="6453336"/>
            <a:ext cx="504056" cy="365125"/>
          </a:xfrm>
          <a:prstGeom prst="rect">
            <a:avLst/>
          </a:prstGeom>
        </p:spPr>
        <p:txBody>
          <a:bodyPr/>
          <a:lstStyle/>
          <a:p>
            <a:fld id="{BD52B882-0D7A-4F7C-863D-B43502E45CD0}" type="slidenum">
              <a:rPr lang="en-US" smtClean="0"/>
              <a:pPr/>
              <a:t>32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6518409"/>
      </p:ext>
    </p:extLst>
  </p:cSld>
  <p:clrMapOvr>
    <a:masterClrMapping/>
  </p:clrMapOvr>
  <p:transition advTm="7691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psvn2c, </a:t>
            </a:r>
            <a:r>
              <a:rPr lang="en-US" dirty="0"/>
              <a:t>a</a:t>
            </a:r>
            <a:r>
              <a:rPr lang="en-US" dirty="0" smtClean="0"/>
              <a:t> Compiler for PSVN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594104" y="6448251"/>
            <a:ext cx="514400" cy="365125"/>
          </a:xfrm>
          <a:prstGeom prst="rect">
            <a:avLst/>
          </a:prstGeom>
        </p:spPr>
        <p:txBody>
          <a:bodyPr/>
          <a:lstStyle/>
          <a:p>
            <a:fld id="{BD52B882-0D7A-4F7C-863D-B43502E45CD0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221" y="3627021"/>
            <a:ext cx="4301755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Your C/C++ search code,</a:t>
            </a:r>
          </a:p>
          <a:p>
            <a:pPr algn="ctr"/>
            <a:r>
              <a:rPr lang="en-US" sz="2800" b="1" dirty="0" smtClean="0"/>
              <a:t>written using the PSVN API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1700808"/>
            <a:ext cx="2911502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PSVN definition of</a:t>
            </a:r>
          </a:p>
          <a:p>
            <a:pPr algn="ctr"/>
            <a:r>
              <a:rPr lang="en-US" sz="2800" b="1" dirty="0" smtClean="0"/>
              <a:t>state space S</a:t>
            </a:r>
            <a:endParaRPr lang="en-US" sz="2800" b="1" dirty="0"/>
          </a:p>
        </p:txBody>
      </p:sp>
      <p:sp>
        <p:nvSpPr>
          <p:cNvPr id="6" name="Oval 5"/>
          <p:cNvSpPr/>
          <p:nvPr/>
        </p:nvSpPr>
        <p:spPr>
          <a:xfrm>
            <a:off x="3707904" y="1700808"/>
            <a:ext cx="2448272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psvn2c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5" idx="3"/>
            <a:endCxn id="6" idx="2"/>
          </p:cNvCxnSpPr>
          <p:nvPr/>
        </p:nvCxnSpPr>
        <p:spPr>
          <a:xfrm flipV="1">
            <a:off x="3091014" y="2158008"/>
            <a:ext cx="616890" cy="19854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732240" y="1700808"/>
            <a:ext cx="229384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C</a:t>
            </a:r>
            <a:r>
              <a:rPr lang="en-US" sz="2800" b="1" dirty="0" smtClean="0"/>
              <a:t> code for</a:t>
            </a:r>
          </a:p>
          <a:p>
            <a:pPr algn="ctr"/>
            <a:r>
              <a:rPr lang="en-US" sz="2800" b="1" dirty="0" smtClean="0"/>
              <a:t>S’s PSVN API</a:t>
            </a:r>
            <a:endParaRPr lang="en-US" sz="2800" b="1" dirty="0"/>
          </a:p>
        </p:txBody>
      </p:sp>
      <p:cxnSp>
        <p:nvCxnSpPr>
          <p:cNvPr id="13" name="Straight Arrow Connector 12"/>
          <p:cNvCxnSpPr>
            <a:stCxn id="6" idx="6"/>
            <a:endCxn id="11" idx="1"/>
          </p:cNvCxnSpPr>
          <p:nvPr/>
        </p:nvCxnSpPr>
        <p:spPr>
          <a:xfrm>
            <a:off x="6156176" y="2158008"/>
            <a:ext cx="576064" cy="19854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5292080" y="3627021"/>
            <a:ext cx="2448272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C/C++ compiler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>
            <a:stCxn id="4" idx="3"/>
            <a:endCxn id="16" idx="2"/>
          </p:cNvCxnSpPr>
          <p:nvPr/>
        </p:nvCxnSpPr>
        <p:spPr>
          <a:xfrm flipV="1">
            <a:off x="4355976" y="4084221"/>
            <a:ext cx="936104" cy="19854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1" idx="2"/>
            <a:endCxn id="16" idx="0"/>
          </p:cNvCxnSpPr>
          <p:nvPr/>
        </p:nvCxnSpPr>
        <p:spPr>
          <a:xfrm flipH="1">
            <a:off x="6516216" y="2654915"/>
            <a:ext cx="1362944" cy="972106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6" idx="4"/>
            <a:endCxn id="24" idx="0"/>
          </p:cNvCxnSpPr>
          <p:nvPr/>
        </p:nvCxnSpPr>
        <p:spPr>
          <a:xfrm>
            <a:off x="6516216" y="4541421"/>
            <a:ext cx="15040" cy="1101824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644008" y="5643245"/>
            <a:ext cx="3774495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Your C/C++ search code,</a:t>
            </a:r>
          </a:p>
          <a:p>
            <a:pPr algn="ctr"/>
            <a:r>
              <a:rPr lang="en-US" sz="2800" b="1" dirty="0"/>
              <a:t>s</a:t>
            </a:r>
            <a:r>
              <a:rPr lang="en-US" sz="2800" b="1" dirty="0" smtClean="0"/>
              <a:t>pecialized to search S</a:t>
            </a:r>
            <a:endParaRPr lang="en-US" sz="28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68528810"/>
      </p:ext>
    </p:extLst>
  </p:cSld>
  <p:clrMapOvr>
    <a:masterClrMapping/>
  </p:clrMapOvr>
  <p:transition advTm="13659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 animBg="1"/>
      <p:bldP spid="16" grpId="0" animBg="1"/>
      <p:bldP spid="2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Iterating Through a State’s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132856"/>
            <a:ext cx="8784976" cy="44644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err="1" smtClean="0">
                <a:latin typeface="Lucida Sans Typewriter" pitchFamily="49" charset="0"/>
              </a:rPr>
              <a:t>init_forward_iter</a:t>
            </a:r>
            <a:r>
              <a:rPr lang="en-US" dirty="0" smtClean="0">
                <a:latin typeface="Lucida Sans Typewriter" pitchFamily="49" charset="0"/>
              </a:rPr>
              <a:t>( </a:t>
            </a:r>
            <a:r>
              <a:rPr lang="en-US" dirty="0" err="1" smtClean="0">
                <a:latin typeface="Lucida Sans Typewriter" pitchFamily="49" charset="0"/>
              </a:rPr>
              <a:t>iter</a:t>
            </a:r>
            <a:r>
              <a:rPr lang="en-US" dirty="0" smtClean="0">
                <a:latin typeface="Lucida Sans Typewriter" pitchFamily="49" charset="0"/>
              </a:rPr>
              <a:t> );</a:t>
            </a:r>
          </a:p>
          <a:p>
            <a:pPr>
              <a:buNone/>
            </a:pPr>
            <a:r>
              <a:rPr lang="en-US" dirty="0" smtClean="0">
                <a:latin typeface="Lucida Sans Typewriter" pitchFamily="49" charset="0"/>
              </a:rPr>
              <a:t>while</a:t>
            </a:r>
            <a:r>
              <a:rPr lang="en-US" dirty="0">
                <a:latin typeface="Lucida Sans Typewriter" pitchFamily="49" charset="0"/>
              </a:rPr>
              <a:t>((rule=</a:t>
            </a:r>
            <a:r>
              <a:rPr lang="en-US" b="1" dirty="0" err="1">
                <a:latin typeface="Lucida Sans Typewriter" pitchFamily="49" charset="0"/>
              </a:rPr>
              <a:t>next_fwd_iter</a:t>
            </a:r>
            <a:r>
              <a:rPr lang="en-US" dirty="0" smtClean="0">
                <a:latin typeface="Lucida Sans Typewriter" pitchFamily="49" charset="0"/>
              </a:rPr>
              <a:t>(</a:t>
            </a:r>
          </a:p>
          <a:p>
            <a:pPr>
              <a:buNone/>
            </a:pPr>
            <a:r>
              <a:rPr lang="en-US" dirty="0">
                <a:latin typeface="Lucida Sans Typewriter" pitchFamily="49" charset="0"/>
              </a:rPr>
              <a:t> </a:t>
            </a:r>
            <a:r>
              <a:rPr lang="en-US" dirty="0" smtClean="0">
                <a:latin typeface="Lucida Sans Typewriter" pitchFamily="49" charset="0"/>
              </a:rPr>
              <a:t>              </a:t>
            </a:r>
            <a:r>
              <a:rPr lang="en-US" dirty="0" err="1" smtClean="0">
                <a:latin typeface="Lucida Sans Typewriter" pitchFamily="49" charset="0"/>
              </a:rPr>
              <a:t>iter</a:t>
            </a:r>
            <a:r>
              <a:rPr lang="en-US" dirty="0">
                <a:latin typeface="Lucida Sans Typewriter" pitchFamily="49" charset="0"/>
              </a:rPr>
              <a:t>,&amp;state)) &gt;= 0</a:t>
            </a:r>
            <a:r>
              <a:rPr lang="en-US" dirty="0" smtClean="0">
                <a:latin typeface="Lucida Sans Typewriter" pitchFamily="49" charset="0"/>
              </a:rPr>
              <a:t>){</a:t>
            </a:r>
            <a:endParaRPr lang="en-US" dirty="0">
              <a:latin typeface="Lucida Sans Typewriter" pitchFamily="49" charset="0"/>
            </a:endParaRPr>
          </a:p>
          <a:p>
            <a:pPr>
              <a:buNone/>
            </a:pPr>
            <a:r>
              <a:rPr lang="en-US" b="1" dirty="0" err="1">
                <a:latin typeface="Lucida Sans Typewriter" pitchFamily="49" charset="0"/>
              </a:rPr>
              <a:t>apply_fwd_rule</a:t>
            </a:r>
            <a:r>
              <a:rPr lang="en-US" dirty="0">
                <a:latin typeface="Lucida Sans Typewriter" pitchFamily="49" charset="0"/>
              </a:rPr>
              <a:t>(</a:t>
            </a:r>
            <a:r>
              <a:rPr lang="en-US" dirty="0" err="1">
                <a:latin typeface="Lucida Sans Typewriter" pitchFamily="49" charset="0"/>
              </a:rPr>
              <a:t>rule,&amp;state,&amp;child</a:t>
            </a:r>
            <a:r>
              <a:rPr lang="en-US" dirty="0" smtClean="0">
                <a:latin typeface="Lucida Sans Typewriter" pitchFamily="49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Lucida Sans Typewriter" pitchFamily="49" charset="0"/>
              </a:rPr>
              <a:t>if(</a:t>
            </a:r>
            <a:r>
              <a:rPr lang="en-US" b="1" dirty="0" err="1" smtClean="0">
                <a:latin typeface="Lucida Sans Typewriter" pitchFamily="49" charset="0"/>
              </a:rPr>
              <a:t>is_goal</a:t>
            </a:r>
            <a:r>
              <a:rPr lang="en-US" dirty="0">
                <a:latin typeface="Lucida Sans Typewriter" pitchFamily="49" charset="0"/>
              </a:rPr>
              <a:t>( &amp;child ))</a:t>
            </a:r>
          </a:p>
          <a:p>
            <a:pPr>
              <a:buNone/>
            </a:pPr>
            <a:r>
              <a:rPr lang="en-US" dirty="0">
                <a:latin typeface="Lucida Sans Typewriter" pitchFamily="49" charset="0"/>
              </a:rPr>
              <a:t>    ...</a:t>
            </a:r>
          </a:p>
          <a:p>
            <a:pPr>
              <a:buNone/>
            </a:pPr>
            <a:r>
              <a:rPr lang="en-US" dirty="0">
                <a:latin typeface="Lucida Sans Typewriter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B882-0D7A-4F7C-863D-B43502E45CD0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038382"/>
      </p:ext>
    </p:extLst>
  </p:cSld>
  <p:clrMapOvr>
    <a:masterClrMapping/>
  </p:clrMapOvr>
  <p:transition advTm="75022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Am I Optimistic?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Compilers are capable of deeper, more complex, and more thorough analysis than (most) </a:t>
            </a:r>
            <a:r>
              <a:rPr lang="en-US" dirty="0"/>
              <a:t>humans </a:t>
            </a:r>
            <a:r>
              <a:rPr lang="en-US" dirty="0" smtClean="0"/>
              <a:t>(for </a:t>
            </a:r>
            <a:r>
              <a:rPr lang="en-US" dirty="0"/>
              <a:t>the part of the code </a:t>
            </a:r>
            <a:r>
              <a:rPr lang="en-US" dirty="0" smtClean="0"/>
              <a:t>the compiler is </a:t>
            </a:r>
            <a:r>
              <a:rPr lang="en-US" dirty="0"/>
              <a:t>responsible </a:t>
            </a:r>
            <a:r>
              <a:rPr lang="en-US" dirty="0" smtClean="0"/>
              <a:t>for).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Many of the domain properties exploited by humans in writing domain-specific code can be automatically detected (and then exploited in the same way).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04448" y="6453336"/>
            <a:ext cx="504056" cy="365125"/>
          </a:xfrm>
          <a:prstGeom prst="rect">
            <a:avLst/>
          </a:prstGeom>
        </p:spPr>
        <p:txBody>
          <a:bodyPr/>
          <a:lstStyle/>
          <a:p>
            <a:fld id="{BD52B882-0D7A-4F7C-863D-B43502E45CD0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186657"/>
      </p:ext>
    </p:extLst>
  </p:cSld>
  <p:clrMapOvr>
    <a:masterClrMapping/>
  </p:clrMapOvr>
  <p:transition advTm="124323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Knowledge of Redundant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r>
              <a:rPr lang="en-US" sz="4100" dirty="0" smtClean="0"/>
              <a:t>Rubik’s Cube branching factor reduced from 18 to 13.35:</a:t>
            </a:r>
          </a:p>
          <a:p>
            <a:pPr marL="400050" lvl="1" indent="0">
              <a:buNone/>
            </a:pPr>
            <a:r>
              <a:rPr lang="en-US" dirty="0" smtClean="0"/>
              <a:t>“Since </a:t>
            </a:r>
            <a:r>
              <a:rPr lang="en-US" dirty="0"/>
              <a:t>twisting the same face twice in a row is </a:t>
            </a:r>
            <a:r>
              <a:rPr lang="en-US" dirty="0" smtClean="0"/>
              <a:t>redundant</a:t>
            </a:r>
            <a:r>
              <a:rPr lang="en-US" dirty="0"/>
              <a:t>, ruling out </a:t>
            </a:r>
            <a:r>
              <a:rPr lang="en-US" dirty="0" smtClean="0"/>
              <a:t>such moves </a:t>
            </a:r>
            <a:r>
              <a:rPr lang="en-US" dirty="0"/>
              <a:t>reduces the </a:t>
            </a:r>
            <a:r>
              <a:rPr lang="en-US" dirty="0" smtClean="0"/>
              <a:t>branching </a:t>
            </a:r>
            <a:r>
              <a:rPr lang="en-US" dirty="0"/>
              <a:t>factor to 15 after the first move. </a:t>
            </a:r>
            <a:r>
              <a:rPr lang="en-US" dirty="0" smtClean="0"/>
              <a:t>Furthermore, twists </a:t>
            </a:r>
            <a:r>
              <a:rPr lang="en-US" dirty="0"/>
              <a:t>of opposite faces of the cube are </a:t>
            </a:r>
            <a:r>
              <a:rPr lang="en-US" dirty="0" smtClean="0"/>
              <a:t>independent and commutative... </a:t>
            </a:r>
            <a:r>
              <a:rPr lang="en-US" dirty="0"/>
              <a:t>Thus, for each pair of opposite faces we </a:t>
            </a:r>
            <a:r>
              <a:rPr lang="en-US" dirty="0" smtClean="0"/>
              <a:t>arbitrarily </a:t>
            </a:r>
            <a:r>
              <a:rPr lang="en-US" dirty="0"/>
              <a:t>chose an order, and forbid moves that </a:t>
            </a:r>
            <a:r>
              <a:rPr lang="en-US" dirty="0" smtClean="0"/>
              <a:t>twist the </a:t>
            </a:r>
            <a:r>
              <a:rPr lang="en-US" dirty="0"/>
              <a:t>two faces consecutively in the opposite order</a:t>
            </a:r>
            <a:r>
              <a:rPr lang="en-US" dirty="0" smtClean="0"/>
              <a:t>.”</a:t>
            </a:r>
          </a:p>
          <a:p>
            <a:pPr marL="400050" lvl="1" indent="0">
              <a:buNone/>
            </a:pPr>
            <a:r>
              <a:rPr lang="en-US" dirty="0" smtClean="0"/>
              <a:t>                                                                              (Rich </a:t>
            </a:r>
            <a:r>
              <a:rPr lang="en-US" dirty="0" err="1" smtClean="0"/>
              <a:t>Korf</a:t>
            </a:r>
            <a:r>
              <a:rPr lang="en-US" dirty="0" smtClean="0"/>
              <a:t>, AAAI, 1997)</a:t>
            </a:r>
          </a:p>
          <a:p>
            <a:endParaRPr lang="en-US" sz="1800" dirty="0"/>
          </a:p>
          <a:p>
            <a:pPr marL="457200" indent="-457200"/>
            <a:r>
              <a:rPr lang="en-US" sz="4100" dirty="0" smtClean="0"/>
              <a:t>(16,4)-</a:t>
            </a:r>
            <a:r>
              <a:rPr lang="en-US" sz="4100" dirty="0" err="1" smtClean="0"/>
              <a:t>TopSpin</a:t>
            </a:r>
            <a:r>
              <a:rPr lang="en-US" sz="4100" dirty="0" smtClean="0"/>
              <a:t> </a:t>
            </a:r>
            <a:r>
              <a:rPr lang="en-US" sz="4100" dirty="0"/>
              <a:t>branching factor reduced from</a:t>
            </a:r>
            <a:r>
              <a:rPr lang="en-US" sz="4100" dirty="0" smtClean="0"/>
              <a:t> 16 to 8.9</a:t>
            </a:r>
            <a:endParaRPr lang="en-US" sz="4100" dirty="0"/>
          </a:p>
          <a:p>
            <a:pPr marL="400050" lvl="1" indent="0">
              <a:buNone/>
            </a:pPr>
            <a:r>
              <a:rPr lang="en-US" dirty="0"/>
              <a:t>                                                                 </a:t>
            </a:r>
            <a:r>
              <a:rPr lang="en-US" dirty="0" smtClean="0"/>
              <a:t>  (Uzi </a:t>
            </a:r>
            <a:r>
              <a:rPr lang="en-US" dirty="0" err="1" smtClean="0"/>
              <a:t>Zahavi</a:t>
            </a:r>
            <a:r>
              <a:rPr lang="en-US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04448" y="6453336"/>
            <a:ext cx="504056" cy="365125"/>
          </a:xfrm>
          <a:prstGeom prst="rect">
            <a:avLst/>
          </a:prstGeom>
        </p:spPr>
        <p:txBody>
          <a:bodyPr/>
          <a:lstStyle/>
          <a:p>
            <a:fld id="{BD52B882-0D7A-4F7C-863D-B43502E45CD0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5541039"/>
            <a:ext cx="7992888" cy="1200329"/>
          </a:xfrm>
          <a:prstGeom prst="rect">
            <a:avLst/>
          </a:prstGeom>
          <a:solidFill>
            <a:srgbClr val="FFFF66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0" lvl="1" algn="ctr"/>
            <a:r>
              <a:rPr lang="en-US" sz="3600" b="1" dirty="0" smtClean="0"/>
              <a:t>psvn2c’s </a:t>
            </a:r>
            <a:r>
              <a:rPr lang="en-US" sz="3600" b="1" dirty="0"/>
              <a:t>analysis is more extensive, reduces it to </a:t>
            </a:r>
            <a:r>
              <a:rPr lang="en-US" sz="3600" b="1" dirty="0" smtClean="0"/>
              <a:t>7.8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9329601"/>
      </p:ext>
    </p:extLst>
  </p:cSld>
  <p:clrMapOvr>
    <a:masterClrMapping/>
  </p:clrMapOvr>
  <p:transition advTm="18868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Goal: Automatically Eliminate Redundant Operator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99381"/>
            <a:ext cx="8928992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Operator sequence R is redundant with operator sequence S </a:t>
            </a:r>
            <a:r>
              <a:rPr lang="en-US" dirty="0" err="1" smtClean="0"/>
              <a:t>iff</a:t>
            </a:r>
            <a:r>
              <a:rPr lang="en-US" dirty="0" smtClean="0"/>
              <a:t>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Cost(R) ≥ Cost(S)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Matches(</a:t>
            </a:r>
            <a:r>
              <a:rPr lang="en-US" dirty="0" err="1" smtClean="0"/>
              <a:t>x,R</a:t>
            </a:r>
            <a:r>
              <a:rPr lang="en-US" dirty="0" smtClean="0"/>
              <a:t>) </a:t>
            </a:r>
            <a:r>
              <a:rPr lang="en-US" sz="3000" b="1" dirty="0" smtClean="0">
                <a:sym typeface="Symbol"/>
              </a:rPr>
              <a:t> </a:t>
            </a:r>
            <a:r>
              <a:rPr lang="en-US" dirty="0" smtClean="0">
                <a:sym typeface="Symbol"/>
              </a:rPr>
              <a:t>Matches(</a:t>
            </a:r>
            <a:r>
              <a:rPr lang="en-US" dirty="0" err="1" smtClean="0">
                <a:sym typeface="Symbol"/>
              </a:rPr>
              <a:t>x,S</a:t>
            </a:r>
            <a:r>
              <a:rPr lang="en-US" dirty="0" smtClean="0">
                <a:sym typeface="Symbol"/>
              </a:rPr>
              <a:t>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Matches(</a:t>
            </a:r>
            <a:r>
              <a:rPr lang="en-US" dirty="0" err="1"/>
              <a:t>x,R</a:t>
            </a:r>
            <a:r>
              <a:rPr lang="en-US" dirty="0"/>
              <a:t>) </a:t>
            </a:r>
            <a:r>
              <a:rPr lang="en-US" b="1" dirty="0">
                <a:sym typeface="Symbol"/>
              </a:rPr>
              <a:t> </a:t>
            </a:r>
            <a:r>
              <a:rPr lang="en-US" dirty="0" smtClean="0">
                <a:sym typeface="Symbol"/>
              </a:rPr>
              <a:t>R(x)=S(x)</a:t>
            </a:r>
            <a:r>
              <a:rPr lang="en-US" dirty="0" smtClean="0"/>
              <a:t> 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/>
            <a:r>
              <a:rPr lang="en-US" dirty="0" smtClean="0"/>
              <a:t>If we can automatically determine that R </a:t>
            </a:r>
            <a:r>
              <a:rPr lang="en-US" dirty="0"/>
              <a:t>≥ </a:t>
            </a:r>
            <a:r>
              <a:rPr lang="en-US" dirty="0" smtClean="0"/>
              <a:t>S, we can avoid duplicate effort by refusing to fully execute R – we execute all of R except its last operator (“move”), hence the name “move pruning”.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04448" y="6453336"/>
            <a:ext cx="504056" cy="365125"/>
          </a:xfrm>
          <a:prstGeom prst="rect">
            <a:avLst/>
          </a:prstGeom>
        </p:spPr>
        <p:txBody>
          <a:bodyPr/>
          <a:lstStyle/>
          <a:p>
            <a:fld id="{BD52B882-0D7A-4F7C-863D-B43502E45CD0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08104" y="2886035"/>
            <a:ext cx="3456384" cy="830997"/>
          </a:xfrm>
          <a:prstGeom prst="rect">
            <a:avLst/>
          </a:prstGeom>
          <a:solidFill>
            <a:srgbClr val="FFFF66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0" lvl="1" algn="ctr"/>
            <a:r>
              <a:rPr lang="en-US" sz="2400" dirty="0" smtClean="0"/>
              <a:t>Notation:   R ≥ S   means   R is redundant with 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5774843"/>
      </p:ext>
    </p:extLst>
  </p:cSld>
  <p:clrMapOvr>
    <a:masterClrMapping/>
  </p:clrMapOvr>
  <p:transition advTm="11796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r>
              <a:rPr lang="en-US" dirty="0" smtClean="0"/>
              <a:t>Checking Single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16832"/>
            <a:ext cx="8568952" cy="3816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Operator R is redundant with operator S </a:t>
            </a:r>
            <a:r>
              <a:rPr lang="en-US" sz="3000" dirty="0" err="1" smtClean="0"/>
              <a:t>iff</a:t>
            </a:r>
            <a:r>
              <a:rPr lang="en-US" sz="3000" dirty="0" smtClean="0"/>
              <a:t>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600" dirty="0" smtClean="0"/>
              <a:t>Cost(R) ≥ Cost(S)  …… </a:t>
            </a:r>
            <a:r>
              <a:rPr lang="en-US" sz="2600" b="1" dirty="0" smtClean="0">
                <a:solidFill>
                  <a:srgbClr val="0070C0"/>
                </a:solidFill>
              </a:rPr>
              <a:t>trivial to check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/>
              <a:t>Matches(</a:t>
            </a:r>
            <a:r>
              <a:rPr lang="en-US" sz="2400" dirty="0" err="1"/>
              <a:t>x,R</a:t>
            </a:r>
            <a:r>
              <a:rPr lang="en-US" sz="2400" dirty="0"/>
              <a:t>) </a:t>
            </a:r>
            <a:r>
              <a:rPr lang="en-US" sz="2400" b="1" dirty="0">
                <a:sym typeface="Symbol"/>
              </a:rPr>
              <a:t> </a:t>
            </a:r>
            <a:r>
              <a:rPr lang="en-US" sz="2400" dirty="0">
                <a:sym typeface="Symbol"/>
              </a:rPr>
              <a:t>Matches(</a:t>
            </a:r>
            <a:r>
              <a:rPr lang="en-US" sz="2400" dirty="0" err="1">
                <a:sym typeface="Symbol"/>
              </a:rPr>
              <a:t>x,S</a:t>
            </a:r>
            <a:r>
              <a:rPr lang="en-US" sz="2400" dirty="0" smtClean="0">
                <a:sym typeface="Symbol"/>
              </a:rPr>
              <a:t>)</a:t>
            </a:r>
          </a:p>
          <a:p>
            <a:pPr marL="400050" lvl="1" indent="0">
              <a:buNone/>
            </a:pPr>
            <a:r>
              <a:rPr lang="en-US" sz="2400" dirty="0"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       </a:t>
            </a:r>
            <a:r>
              <a:rPr lang="en-US" sz="2600" dirty="0" smtClean="0">
                <a:sym typeface="Symbol"/>
              </a:rPr>
              <a:t>  </a:t>
            </a:r>
            <a:r>
              <a:rPr lang="en-US" sz="2600" dirty="0" smtClean="0"/>
              <a:t>…… </a:t>
            </a:r>
            <a:r>
              <a:rPr lang="en-US" sz="2600" b="1" dirty="0">
                <a:solidFill>
                  <a:srgbClr val="0070C0"/>
                </a:solidFill>
              </a:rPr>
              <a:t>i</a:t>
            </a:r>
            <a:r>
              <a:rPr lang="en-US" sz="2600" b="1" dirty="0" smtClean="0">
                <a:solidFill>
                  <a:srgbClr val="0070C0"/>
                </a:solidFill>
              </a:rPr>
              <a:t>s R’s LHS </a:t>
            </a:r>
            <a:r>
              <a:rPr lang="en-US" sz="2600" b="1" u="heavy" dirty="0" smtClean="0">
                <a:solidFill>
                  <a:srgbClr val="0070C0"/>
                </a:solidFill>
              </a:rPr>
              <a:t>more specific than </a:t>
            </a:r>
            <a:r>
              <a:rPr lang="en-US" sz="2600" b="1" dirty="0" smtClean="0">
                <a:solidFill>
                  <a:srgbClr val="0070C0"/>
                </a:solidFill>
              </a:rPr>
              <a:t>S’s ?</a:t>
            </a:r>
            <a:endParaRPr lang="en-US" sz="2600" dirty="0" smtClean="0">
              <a:sym typeface="Symbol"/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/>
              <a:t>Matches(</a:t>
            </a:r>
            <a:r>
              <a:rPr lang="en-US" sz="2400" dirty="0" err="1"/>
              <a:t>x,R</a:t>
            </a:r>
            <a:r>
              <a:rPr lang="en-US" sz="2400" dirty="0"/>
              <a:t>) </a:t>
            </a:r>
            <a:r>
              <a:rPr lang="en-US" sz="2400" b="1" dirty="0">
                <a:sym typeface="Symbol"/>
              </a:rPr>
              <a:t> </a:t>
            </a:r>
            <a:r>
              <a:rPr lang="en-US" sz="2400" dirty="0">
                <a:sym typeface="Symbol"/>
              </a:rPr>
              <a:t>R(x)=S(x</a:t>
            </a:r>
            <a:r>
              <a:rPr lang="en-US" sz="2400" dirty="0" smtClean="0">
                <a:sym typeface="Symbol"/>
              </a:rPr>
              <a:t>)</a:t>
            </a:r>
          </a:p>
          <a:p>
            <a:pPr marL="400050" lvl="1" indent="0">
              <a:buNone/>
            </a:pPr>
            <a:r>
              <a:rPr lang="en-US" sz="2600" dirty="0" smtClean="0"/>
              <a:t>          …… </a:t>
            </a:r>
            <a:r>
              <a:rPr lang="en-US" sz="2600" b="1" dirty="0" smtClean="0">
                <a:solidFill>
                  <a:srgbClr val="0070C0"/>
                </a:solidFill>
              </a:rPr>
              <a:t>after unifying LHS’s are the RHS’s identical?</a:t>
            </a:r>
            <a:endParaRPr lang="en-US" sz="2600" dirty="0" smtClean="0"/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04448" y="6453336"/>
            <a:ext cx="504056" cy="365125"/>
          </a:xfrm>
          <a:prstGeom prst="rect">
            <a:avLst/>
          </a:prstGeom>
        </p:spPr>
        <p:txBody>
          <a:bodyPr/>
          <a:lstStyle/>
          <a:p>
            <a:fld id="{BD52B882-0D7A-4F7C-863D-B43502E45CD0}" type="slidenum">
              <a:rPr lang="en-US" smtClean="0"/>
              <a:pPr/>
              <a:t>38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1650159"/>
      </p:ext>
    </p:extLst>
  </p:cSld>
  <p:clrMapOvr>
    <a:masterClrMapping/>
  </p:clrMapOvr>
  <p:transition advTm="91688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4216"/>
            <a:ext cx="8229600" cy="1324744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(R)    </a:t>
            </a:r>
            <a:r>
              <a:rPr lang="en-US" b="1" dirty="0" smtClean="0">
                <a:latin typeface="Lucida Sans Typewriter" pitchFamily="49" charset="0"/>
              </a:rPr>
              <a:t>0 </a:t>
            </a:r>
            <a:r>
              <a:rPr lang="en-US" b="1" dirty="0">
                <a:latin typeface="Lucida Sans Typewriter" pitchFamily="49" charset="0"/>
              </a:rPr>
              <a:t>0</a:t>
            </a:r>
            <a:r>
              <a:rPr lang="en-US" b="1" dirty="0" smtClean="0">
                <a:latin typeface="Lucida Sans Typewriter" pitchFamily="49" charset="0"/>
              </a:rPr>
              <a:t> 1 </a:t>
            </a:r>
            <a:r>
              <a:rPr lang="en-US" b="1" dirty="0">
                <a:latin typeface="Lucida Sans Typewriter" pitchFamily="49" charset="0"/>
              </a:rPr>
              <a:t>A</a:t>
            </a:r>
            <a:r>
              <a:rPr lang="en-US" b="1" dirty="0" smtClean="0">
                <a:latin typeface="Lucida Sans Typewriter" pitchFamily="49" charset="0"/>
              </a:rPr>
              <a:t> =&gt; 1 </a:t>
            </a:r>
            <a:r>
              <a:rPr lang="en-US" b="1" dirty="0">
                <a:latin typeface="Lucida Sans Typewriter" pitchFamily="49" charset="0"/>
              </a:rPr>
              <a:t>0</a:t>
            </a:r>
            <a:r>
              <a:rPr lang="en-US" b="1" dirty="0" smtClean="0">
                <a:latin typeface="Lucida Sans Typewriter" pitchFamily="49" charset="0"/>
              </a:rPr>
              <a:t> </a:t>
            </a:r>
            <a:r>
              <a:rPr lang="en-US" b="1" dirty="0">
                <a:latin typeface="Lucida Sans Typewriter" pitchFamily="49" charset="0"/>
              </a:rPr>
              <a:t>A</a:t>
            </a:r>
            <a:r>
              <a:rPr lang="en-US" b="1" dirty="0" smtClean="0">
                <a:latin typeface="Lucida Sans Typewriter" pitchFamily="49" charset="0"/>
              </a:rPr>
              <a:t> 1</a:t>
            </a:r>
          </a:p>
          <a:p>
            <a:pPr algn="ctr">
              <a:buNone/>
            </a:pPr>
            <a:r>
              <a:rPr lang="en-US" b="1" dirty="0" smtClean="0"/>
              <a:t>(S)    </a:t>
            </a:r>
            <a:r>
              <a:rPr lang="en-US" b="1" dirty="0" smtClean="0">
                <a:latin typeface="Lucida Sans Typewriter" pitchFamily="49" charset="0"/>
              </a:rPr>
              <a:t>W </a:t>
            </a:r>
            <a:r>
              <a:rPr lang="en-US" b="1" dirty="0" err="1">
                <a:latin typeface="Lucida Sans Typewriter" pitchFamily="49" charset="0"/>
              </a:rPr>
              <a:t>W</a:t>
            </a:r>
            <a:r>
              <a:rPr lang="en-US" b="1" dirty="0" smtClean="0">
                <a:latin typeface="Lucida Sans Typewriter" pitchFamily="49" charset="0"/>
              </a:rPr>
              <a:t> </a:t>
            </a:r>
            <a:r>
              <a:rPr lang="en-US" b="1" dirty="0">
                <a:latin typeface="Lucida Sans Typewriter" pitchFamily="49" charset="0"/>
              </a:rPr>
              <a:t>X</a:t>
            </a:r>
            <a:r>
              <a:rPr lang="en-US" b="1" dirty="0" smtClean="0">
                <a:latin typeface="Lucida Sans Typewriter" pitchFamily="49" charset="0"/>
              </a:rPr>
              <a:t> </a:t>
            </a:r>
            <a:r>
              <a:rPr lang="en-US" b="1" dirty="0">
                <a:latin typeface="Lucida Sans Typewriter" pitchFamily="49" charset="0"/>
              </a:rPr>
              <a:t>Y</a:t>
            </a:r>
            <a:r>
              <a:rPr lang="en-US" b="1" dirty="0" smtClean="0">
                <a:latin typeface="Lucida Sans Typewriter" pitchFamily="49" charset="0"/>
              </a:rPr>
              <a:t> =&gt; </a:t>
            </a:r>
            <a:r>
              <a:rPr lang="en-US" b="1" dirty="0">
                <a:latin typeface="Lucida Sans Typewriter" pitchFamily="49" charset="0"/>
              </a:rPr>
              <a:t>1</a:t>
            </a:r>
            <a:r>
              <a:rPr lang="en-US" b="1" dirty="0" smtClean="0">
                <a:latin typeface="Lucida Sans Typewriter" pitchFamily="49" charset="0"/>
              </a:rPr>
              <a:t> </a:t>
            </a:r>
            <a:r>
              <a:rPr lang="en-US" b="1" dirty="0">
                <a:latin typeface="Lucida Sans Typewriter" pitchFamily="49" charset="0"/>
              </a:rPr>
              <a:t>W</a:t>
            </a:r>
            <a:r>
              <a:rPr lang="en-US" b="1" dirty="0" smtClean="0">
                <a:latin typeface="Lucida Sans Typewriter" pitchFamily="49" charset="0"/>
              </a:rPr>
              <a:t> </a:t>
            </a:r>
            <a:r>
              <a:rPr lang="en-US" b="1" dirty="0">
                <a:latin typeface="Lucida Sans Typewriter" pitchFamily="49" charset="0"/>
              </a:rPr>
              <a:t>Y</a:t>
            </a:r>
            <a:r>
              <a:rPr lang="en-US" b="1" dirty="0" smtClean="0">
                <a:latin typeface="Lucida Sans Typewriter" pitchFamily="49" charset="0"/>
              </a:rPr>
              <a:t> X</a:t>
            </a:r>
          </a:p>
          <a:p>
            <a:pPr>
              <a:buNone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B882-0D7A-4F7C-863D-B43502E45CD0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79512" y="3439541"/>
            <a:ext cx="8928992" cy="30137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1" indent="-514350">
              <a:buFont typeface="+mj-lt"/>
              <a:buAutoNum type="arabicPeriod"/>
            </a:pPr>
            <a:r>
              <a:rPr lang="en-US" sz="2600" dirty="0" smtClean="0"/>
              <a:t>Cost(R) ≥ Cost(S)  …… </a:t>
            </a:r>
            <a:r>
              <a:rPr lang="en-US" sz="2600" b="1" dirty="0" smtClean="0">
                <a:solidFill>
                  <a:srgbClr val="0070C0"/>
                </a:solidFill>
              </a:rPr>
              <a:t>yes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/>
              <a:t>Matches(</a:t>
            </a:r>
            <a:r>
              <a:rPr lang="en-US" sz="2400" dirty="0" err="1"/>
              <a:t>x,R</a:t>
            </a:r>
            <a:r>
              <a:rPr lang="en-US" sz="2400" dirty="0"/>
              <a:t>) </a:t>
            </a:r>
            <a:r>
              <a:rPr lang="en-US" sz="2400" b="1" dirty="0">
                <a:sym typeface="Symbol"/>
              </a:rPr>
              <a:t> </a:t>
            </a:r>
            <a:r>
              <a:rPr lang="en-US" sz="2400" dirty="0" smtClean="0">
                <a:sym typeface="Symbol"/>
              </a:rPr>
              <a:t>Matches(</a:t>
            </a:r>
            <a:r>
              <a:rPr lang="en-US" sz="2400" dirty="0" err="1" smtClean="0">
                <a:sym typeface="Symbol"/>
              </a:rPr>
              <a:t>x,S</a:t>
            </a:r>
            <a:r>
              <a:rPr lang="en-US" sz="2400" dirty="0" smtClean="0">
                <a:sym typeface="Symbol"/>
              </a:rPr>
              <a:t>)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smtClean="0"/>
              <a:t>…… </a:t>
            </a:r>
            <a:r>
              <a:rPr lang="en-US" sz="2400" b="1" dirty="0" smtClean="0">
                <a:solidFill>
                  <a:srgbClr val="0070C0"/>
                </a:solidFill>
                <a:latin typeface="Lucida Sans Typewriter" pitchFamily="49" charset="0"/>
              </a:rPr>
              <a:t>W=0, X=1, Y=A</a:t>
            </a:r>
            <a:endParaRPr lang="en-US" sz="2600" dirty="0" smtClean="0">
              <a:solidFill>
                <a:srgbClr val="0070C0"/>
              </a:solidFill>
              <a:sym typeface="Symbol"/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/>
              <a:t>Matches(</a:t>
            </a:r>
            <a:r>
              <a:rPr lang="en-US" sz="2400" dirty="0" err="1"/>
              <a:t>x,R</a:t>
            </a:r>
            <a:r>
              <a:rPr lang="en-US" sz="2400" dirty="0"/>
              <a:t>) </a:t>
            </a:r>
            <a:r>
              <a:rPr lang="en-US" sz="2400" b="1" dirty="0">
                <a:sym typeface="Symbol"/>
              </a:rPr>
              <a:t> </a:t>
            </a:r>
            <a:r>
              <a:rPr lang="en-US" sz="2400" dirty="0">
                <a:sym typeface="Symbol"/>
              </a:rPr>
              <a:t>R(x)=S(x)</a:t>
            </a:r>
            <a:r>
              <a:rPr lang="en-US" sz="2600" dirty="0" smtClean="0"/>
              <a:t>  …… </a:t>
            </a:r>
            <a:r>
              <a:rPr lang="en-US" sz="2600" b="1" dirty="0" smtClean="0">
                <a:solidFill>
                  <a:srgbClr val="0070C0"/>
                </a:solidFill>
              </a:rPr>
              <a:t>S’s RHS = </a:t>
            </a:r>
            <a:r>
              <a:rPr lang="en-US" sz="2400" b="1" dirty="0">
                <a:solidFill>
                  <a:srgbClr val="0070C0"/>
                </a:solidFill>
                <a:latin typeface="Lucida Sans Typewriter" pitchFamily="49" charset="0"/>
              </a:rPr>
              <a:t>1 </a:t>
            </a:r>
            <a:r>
              <a:rPr lang="en-US" sz="2400" b="1" dirty="0" smtClean="0">
                <a:solidFill>
                  <a:srgbClr val="0070C0"/>
                </a:solidFill>
                <a:latin typeface="Lucida Sans Typewriter" pitchFamily="49" charset="0"/>
              </a:rPr>
              <a:t>0 A 1</a:t>
            </a:r>
            <a:endParaRPr lang="en-US" sz="2400" b="1" dirty="0">
              <a:solidFill>
                <a:srgbClr val="0070C0"/>
              </a:solidFill>
              <a:latin typeface="Lucida Sans Typewriter" pitchFamily="49" charset="0"/>
            </a:endParaRPr>
          </a:p>
          <a:p>
            <a:pPr marL="400050" lvl="1" indent="0">
              <a:buFont typeface="Arial" pitchFamily="34" charset="0"/>
              <a:buNone/>
            </a:pPr>
            <a:endParaRPr lang="en-US" sz="2600" dirty="0" smtClean="0"/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87624" y="5478323"/>
            <a:ext cx="6768752" cy="646331"/>
          </a:xfrm>
          <a:prstGeom prst="rect">
            <a:avLst/>
          </a:prstGeom>
          <a:solidFill>
            <a:srgbClr val="FFFF66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0" lvl="1" algn="ctr"/>
            <a:r>
              <a:rPr lang="en-US" sz="3600" b="1" dirty="0" smtClean="0"/>
              <a:t>What about operator sequences?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21551590"/>
      </p:ext>
    </p:extLst>
  </p:cSld>
  <p:clrMapOvr>
    <a:masterClrMapping/>
  </p:clrMapOvr>
  <p:transition advTm="9563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6781800" cy="2438400"/>
          </a:xfrm>
          <a:ln>
            <a:noFill/>
          </a:ln>
        </p:spPr>
        <p:txBody>
          <a:bodyPr>
            <a:normAutofit/>
          </a:bodyPr>
          <a:lstStyle/>
          <a:p>
            <a:pPr eaLnBrk="1" hangingPunct="1"/>
            <a:r>
              <a:rPr lang="en-US" altLang="en-US" sz="5400" b="1" dirty="0" smtClean="0"/>
              <a:t>Heuristic Search</a:t>
            </a:r>
          </a:p>
        </p:txBody>
      </p:sp>
    </p:spTree>
    <p:extLst>
      <p:ext uri="{BB962C8B-B14F-4D97-AF65-F5344CB8AC3E}">
        <p14:creationId xmlns:p14="http://schemas.microsoft.com/office/powerpoint/2010/main" val="2288801257"/>
      </p:ext>
    </p:extLst>
  </p:cSld>
  <p:clrMapOvr>
    <a:masterClrMapping/>
  </p:clrMapOvr>
  <p:transition advTm="32435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Example: 4-Arrow Puzzle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OP1 and OP3 obviously are commutative since the variables they change are different.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419872" y="2564904"/>
            <a:ext cx="1368152" cy="986408"/>
          </a:xfrm>
          <a:prstGeom prst="ellipse">
            <a:avLst/>
          </a:prstGeom>
          <a:solidFill>
            <a:srgbClr val="F2F4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1111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004048" y="4242792"/>
            <a:ext cx="1368152" cy="986408"/>
          </a:xfrm>
          <a:prstGeom prst="ellipse">
            <a:avLst/>
          </a:prstGeom>
          <a:solidFill>
            <a:srgbClr val="F2F4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1100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979712" y="4242792"/>
            <a:ext cx="1368152" cy="986408"/>
          </a:xfrm>
          <a:prstGeom prst="ellipse">
            <a:avLst/>
          </a:prstGeom>
          <a:solidFill>
            <a:srgbClr val="F2F4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0011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 rot="2700000">
            <a:off x="2912699" y="3310690"/>
            <a:ext cx="484632" cy="994476"/>
          </a:xfrm>
          <a:prstGeom prst="downArrow">
            <a:avLst>
              <a:gd name="adj1" fmla="val 2858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rot="18900000" flipH="1">
            <a:off x="4852628" y="3310690"/>
            <a:ext cx="484632" cy="994476"/>
          </a:xfrm>
          <a:prstGeom prst="downArrow">
            <a:avLst>
              <a:gd name="adj1" fmla="val 2858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419786" y="3284984"/>
            <a:ext cx="712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OP1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084082" y="3284984"/>
            <a:ext cx="712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OP3</a:t>
            </a:r>
            <a:endParaRPr lang="en-US" sz="2400" b="1" dirty="0"/>
          </a:p>
        </p:txBody>
      </p:sp>
      <p:sp>
        <p:nvSpPr>
          <p:cNvPr id="11" name="Oval 10"/>
          <p:cNvSpPr/>
          <p:nvPr/>
        </p:nvSpPr>
        <p:spPr>
          <a:xfrm>
            <a:off x="3563888" y="5898976"/>
            <a:ext cx="1368152" cy="986408"/>
          </a:xfrm>
          <a:prstGeom prst="ellipse">
            <a:avLst/>
          </a:prstGeom>
          <a:solidFill>
            <a:srgbClr val="F2F4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0000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 rot="18900000" flipH="1">
            <a:off x="3196444" y="5073114"/>
            <a:ext cx="484632" cy="994476"/>
          </a:xfrm>
          <a:prstGeom prst="downArrow">
            <a:avLst>
              <a:gd name="adj1" fmla="val 2858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 rot="2700000">
            <a:off x="4814852" y="5110890"/>
            <a:ext cx="484632" cy="994476"/>
          </a:xfrm>
          <a:prstGeom prst="downArrow">
            <a:avLst>
              <a:gd name="adj1" fmla="val 2858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00106" y="5373216"/>
            <a:ext cx="712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OP1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483768" y="5373216"/>
            <a:ext cx="712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OP3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440452379"/>
      </p:ext>
    </p:extLst>
  </p:cSld>
  <p:clrMapOvr>
    <a:masterClrMapping/>
  </p:clrMapOvr>
  <p:transition advTm="48908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Macro-Operators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971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Any sequence of PSVN operators can be represented by a single PSVN operator (“macro-operator”).</a:t>
            </a:r>
          </a:p>
          <a:p>
            <a:r>
              <a:rPr lang="en-US" dirty="0" smtClean="0"/>
              <a:t>The macro-operator’s LHS represents the conditions that must be true for the entire sequence to be executed.</a:t>
            </a:r>
          </a:p>
          <a:p>
            <a:r>
              <a:rPr lang="en-US" dirty="0" smtClean="0"/>
              <a:t>Its RHS represents the net effect of applying the entire sequence of operators.</a:t>
            </a:r>
          </a:p>
          <a:p>
            <a:r>
              <a:rPr lang="en-US" dirty="0" smtClean="0"/>
              <a:t>Simple iterative “move composition” algorithm for constructing the macro-op for a sequence.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B882-0D7A-4F7C-863D-B43502E45CD0}" type="slidenum">
              <a:rPr lang="en-US" smtClean="0"/>
              <a:pPr/>
              <a:t>41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5354193"/>
      </p:ext>
    </p:extLst>
  </p:cSld>
  <p:clrMapOvr>
    <a:masterClrMapping/>
  </p:clrMapOvr>
  <p:transition advTm="8788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Example (4-Arrow Puzzle)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2248"/>
            <a:ext cx="8229600" cy="3701008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Lucida Sans Typewriter" pitchFamily="49" charset="0"/>
              </a:rPr>
              <a:t>0 </a:t>
            </a:r>
            <a:r>
              <a:rPr lang="en-US" b="1" dirty="0">
                <a:latin typeface="Lucida Sans Typewriter" pitchFamily="49" charset="0"/>
              </a:rPr>
              <a:t>0</a:t>
            </a:r>
            <a:r>
              <a:rPr lang="en-US" dirty="0" smtClean="0">
                <a:latin typeface="Lucida Sans Typewriter" pitchFamily="49" charset="0"/>
              </a:rPr>
              <a:t> A B =&gt; </a:t>
            </a:r>
            <a:r>
              <a:rPr lang="en-US" b="1" dirty="0" smtClean="0">
                <a:latin typeface="Lucida Sans Typewriter" pitchFamily="49" charset="0"/>
              </a:rPr>
              <a:t>1 </a:t>
            </a:r>
            <a:r>
              <a:rPr lang="en-US" b="1" dirty="0">
                <a:latin typeface="Lucida Sans Typewriter" pitchFamily="49" charset="0"/>
              </a:rPr>
              <a:t>1</a:t>
            </a:r>
            <a:r>
              <a:rPr lang="en-US" dirty="0" smtClean="0">
                <a:latin typeface="Lucida Sans Typewriter" pitchFamily="49" charset="0"/>
              </a:rPr>
              <a:t> A B</a:t>
            </a:r>
          </a:p>
          <a:p>
            <a:pPr>
              <a:buNone/>
            </a:pPr>
            <a:r>
              <a:rPr lang="en-US" dirty="0" smtClean="0">
                <a:latin typeface="Lucida Sans Typewriter" pitchFamily="49" charset="0"/>
              </a:rPr>
              <a:t>X</a:t>
            </a:r>
            <a:r>
              <a:rPr lang="en-US" b="1" dirty="0" smtClean="0">
                <a:latin typeface="Lucida Sans Typewriter" pitchFamily="49" charset="0"/>
              </a:rPr>
              <a:t> </a:t>
            </a:r>
            <a:r>
              <a:rPr lang="en-US" b="1" dirty="0">
                <a:latin typeface="Lucida Sans Typewriter" pitchFamily="49" charset="0"/>
              </a:rPr>
              <a:t>1</a:t>
            </a:r>
            <a:r>
              <a:rPr lang="en-US" dirty="0" smtClean="0">
                <a:latin typeface="Lucida Sans Typewriter" pitchFamily="49" charset="0"/>
              </a:rPr>
              <a:t> </a:t>
            </a:r>
            <a:r>
              <a:rPr lang="en-US" b="1" dirty="0">
                <a:latin typeface="Lucida Sans Typewriter" pitchFamily="49" charset="0"/>
              </a:rPr>
              <a:t>0</a:t>
            </a:r>
            <a:r>
              <a:rPr lang="en-US" dirty="0" smtClean="0">
                <a:latin typeface="Lucida Sans Typewriter" pitchFamily="49" charset="0"/>
              </a:rPr>
              <a:t> </a:t>
            </a:r>
            <a:r>
              <a:rPr lang="en-US" dirty="0">
                <a:latin typeface="Lucida Sans Typewriter" pitchFamily="49" charset="0"/>
              </a:rPr>
              <a:t>Y</a:t>
            </a:r>
            <a:r>
              <a:rPr lang="en-US" dirty="0" smtClean="0">
                <a:latin typeface="Lucida Sans Typewriter" pitchFamily="49" charset="0"/>
              </a:rPr>
              <a:t> =&gt; </a:t>
            </a:r>
            <a:r>
              <a:rPr lang="en-US" dirty="0">
                <a:latin typeface="Lucida Sans Typewriter" pitchFamily="49" charset="0"/>
              </a:rPr>
              <a:t>X</a:t>
            </a:r>
            <a:r>
              <a:rPr lang="en-US" b="1" dirty="0" smtClean="0">
                <a:latin typeface="Lucida Sans Typewriter" pitchFamily="49" charset="0"/>
              </a:rPr>
              <a:t> 0 1</a:t>
            </a:r>
            <a:r>
              <a:rPr lang="en-US" dirty="0" smtClean="0">
                <a:latin typeface="Lucida Sans Typewriter" pitchFamily="49" charset="0"/>
              </a:rPr>
              <a:t> Y</a:t>
            </a:r>
          </a:p>
          <a:p>
            <a:pPr>
              <a:buNone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B882-0D7A-4F7C-863D-B43502E45CD0}" type="slidenum">
              <a:rPr lang="en-US" smtClean="0"/>
              <a:pPr/>
              <a:t>42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2295663"/>
      </p:ext>
    </p:extLst>
  </p:cSld>
  <p:clrMapOvr>
    <a:masterClrMapping/>
  </p:clrMapOvr>
  <p:transition advTm="14383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Example (4-Arrow Puzzle)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2248"/>
            <a:ext cx="8229600" cy="3701008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Lucida Sans Typewriter" pitchFamily="49" charset="0"/>
              </a:rPr>
              <a:t>0 </a:t>
            </a:r>
            <a:r>
              <a:rPr lang="en-US" b="1" dirty="0">
                <a:latin typeface="Lucida Sans Typewriter" pitchFamily="49" charset="0"/>
              </a:rPr>
              <a:t>0</a:t>
            </a:r>
            <a:r>
              <a:rPr lang="en-US" dirty="0" smtClean="0">
                <a:latin typeface="Lucida Sans Typewriter" pitchFamily="49" charset="0"/>
              </a:rPr>
              <a:t> A B =&gt; </a:t>
            </a:r>
            <a:r>
              <a:rPr lang="en-US" b="1" dirty="0" smtClean="0">
                <a:latin typeface="Lucida Sans Typewriter" pitchFamily="49" charset="0"/>
              </a:rPr>
              <a:t>1 </a:t>
            </a:r>
            <a:r>
              <a:rPr lang="en-US" b="1" dirty="0">
                <a:latin typeface="Lucida Sans Typewriter" pitchFamily="49" charset="0"/>
              </a:rPr>
              <a:t>1</a:t>
            </a:r>
            <a:r>
              <a:rPr lang="en-US" dirty="0" smtClean="0">
                <a:latin typeface="Lucida Sans Typewriter" pitchFamily="49" charset="0"/>
              </a:rPr>
              <a:t> </a:t>
            </a:r>
            <a:r>
              <a:rPr lang="en-US" dirty="0">
                <a:latin typeface="Lucida Sans Typewriter" pitchFamily="49" charset="0"/>
              </a:rPr>
              <a:t>A B</a:t>
            </a:r>
            <a:endParaRPr lang="en-US" dirty="0" smtClean="0">
              <a:latin typeface="Lucida Sans Typewriter" pitchFamily="49" charset="0"/>
            </a:endParaRPr>
          </a:p>
          <a:p>
            <a:pPr algn="ctr">
              <a:buNone/>
            </a:pPr>
            <a:r>
              <a:rPr lang="en-US" b="1" dirty="0" smtClean="0">
                <a:latin typeface="Lucida Sans Typewriter" pitchFamily="49" charset="0"/>
              </a:rPr>
              <a:t>       </a:t>
            </a:r>
            <a:r>
              <a:rPr lang="en-US" dirty="0" smtClean="0">
                <a:latin typeface="Lucida Sans Typewriter" pitchFamily="49" charset="0"/>
              </a:rPr>
              <a:t>X</a:t>
            </a:r>
            <a:r>
              <a:rPr lang="en-US" b="1" dirty="0" smtClean="0">
                <a:latin typeface="Lucida Sans Typewriter" pitchFamily="49" charset="0"/>
              </a:rPr>
              <a:t> </a:t>
            </a:r>
            <a:r>
              <a:rPr lang="en-US" b="1" dirty="0">
                <a:latin typeface="Lucida Sans Typewriter" pitchFamily="49" charset="0"/>
              </a:rPr>
              <a:t>1</a:t>
            </a:r>
            <a:r>
              <a:rPr lang="en-US" dirty="0" smtClean="0">
                <a:latin typeface="Lucida Sans Typewriter" pitchFamily="49" charset="0"/>
              </a:rPr>
              <a:t> </a:t>
            </a:r>
            <a:r>
              <a:rPr lang="en-US" b="1" dirty="0">
                <a:latin typeface="Lucida Sans Typewriter" pitchFamily="49" charset="0"/>
              </a:rPr>
              <a:t>0</a:t>
            </a:r>
            <a:r>
              <a:rPr lang="en-US" dirty="0" smtClean="0">
                <a:latin typeface="Lucida Sans Typewriter" pitchFamily="49" charset="0"/>
              </a:rPr>
              <a:t> </a:t>
            </a:r>
            <a:r>
              <a:rPr lang="en-US" dirty="0">
                <a:latin typeface="Lucida Sans Typewriter" pitchFamily="49" charset="0"/>
              </a:rPr>
              <a:t>Y</a:t>
            </a:r>
            <a:r>
              <a:rPr lang="en-US" dirty="0" smtClean="0">
                <a:latin typeface="Lucida Sans Typewriter" pitchFamily="49" charset="0"/>
              </a:rPr>
              <a:t> =&gt; </a:t>
            </a:r>
            <a:r>
              <a:rPr lang="en-US" dirty="0">
                <a:latin typeface="Lucida Sans Typewriter" pitchFamily="49" charset="0"/>
              </a:rPr>
              <a:t>X</a:t>
            </a:r>
            <a:r>
              <a:rPr lang="en-US" b="1" dirty="0" smtClean="0">
                <a:latin typeface="Lucida Sans Typewriter" pitchFamily="49" charset="0"/>
              </a:rPr>
              <a:t> 0 1</a:t>
            </a:r>
            <a:r>
              <a:rPr lang="en-US" dirty="0" smtClean="0">
                <a:latin typeface="Lucida Sans Typewriter" pitchFamily="49" charset="0"/>
              </a:rPr>
              <a:t> Y</a:t>
            </a:r>
          </a:p>
          <a:p>
            <a:pPr>
              <a:buNone/>
            </a:pPr>
            <a:endParaRPr lang="en-US" dirty="0">
              <a:solidFill>
                <a:prstClr val="black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prstClr val="black"/>
                </a:solidFill>
              </a:rPr>
              <a:t>Macro-operator:</a:t>
            </a:r>
          </a:p>
          <a:p>
            <a:pPr algn="ctr">
              <a:buNone/>
            </a:pPr>
            <a:r>
              <a:rPr lang="en-US" b="1" dirty="0">
                <a:latin typeface="Lucida Sans Typewriter" pitchFamily="49" charset="0"/>
              </a:rPr>
              <a:t>0 0</a:t>
            </a:r>
            <a:r>
              <a:rPr lang="en-US" dirty="0">
                <a:latin typeface="Lucida Sans Typewriter" pitchFamily="49" charset="0"/>
              </a:rPr>
              <a:t> </a:t>
            </a:r>
            <a:r>
              <a:rPr lang="en-US" b="1" dirty="0">
                <a:latin typeface="Lucida Sans Typewriter" pitchFamily="49" charset="0"/>
              </a:rPr>
              <a:t>0</a:t>
            </a:r>
            <a:r>
              <a:rPr lang="en-US" dirty="0" smtClean="0">
                <a:latin typeface="Lucida Sans Typewriter" pitchFamily="49" charset="0"/>
              </a:rPr>
              <a:t> </a:t>
            </a:r>
            <a:r>
              <a:rPr lang="en-US" dirty="0">
                <a:latin typeface="Lucida Sans Typewriter" pitchFamily="49" charset="0"/>
              </a:rPr>
              <a:t>B =&gt; </a:t>
            </a:r>
            <a:r>
              <a:rPr lang="en-US" b="1" dirty="0">
                <a:latin typeface="Lucida Sans Typewriter" pitchFamily="49" charset="0"/>
              </a:rPr>
              <a:t>1 </a:t>
            </a:r>
            <a:r>
              <a:rPr lang="en-US" b="1" dirty="0" smtClean="0">
                <a:latin typeface="Lucida Sans Typewriter" pitchFamily="49" charset="0"/>
              </a:rPr>
              <a:t>0</a:t>
            </a:r>
            <a:r>
              <a:rPr lang="en-US" dirty="0" smtClean="0">
                <a:latin typeface="Lucida Sans Typewriter" pitchFamily="49" charset="0"/>
              </a:rPr>
              <a:t> </a:t>
            </a:r>
            <a:r>
              <a:rPr lang="en-US" b="1" dirty="0">
                <a:latin typeface="Lucida Sans Typewriter" pitchFamily="49" charset="0"/>
              </a:rPr>
              <a:t>1</a:t>
            </a:r>
            <a:r>
              <a:rPr lang="en-US" dirty="0" smtClean="0">
                <a:latin typeface="Lucida Sans Typewriter" pitchFamily="49" charset="0"/>
              </a:rPr>
              <a:t> B</a:t>
            </a:r>
            <a:endParaRPr lang="en-US" dirty="0">
              <a:latin typeface="Lucida Sans Typewriter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B882-0D7A-4F7C-863D-B43502E45CD0}" type="slidenum">
              <a:rPr lang="en-US" smtClean="0"/>
              <a:pPr/>
              <a:t>43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0558839"/>
      </p:ext>
    </p:extLst>
  </p:cSld>
  <p:clrMapOvr>
    <a:masterClrMapping/>
  </p:clrMapOvr>
  <p:transition advTm="8564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PSVN’s Move Pruning (version 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a macro-operator for every PSVN rule sequence length L or less.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Compare every macro-op (R) to every other macro-op (S): 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If R &gt; S, mark R for move pruning.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If R </a:t>
            </a:r>
            <a:r>
              <a:rPr lang="en-US" sz="3200" dirty="0" smtClean="0">
                <a:sym typeface="Symbol"/>
              </a:rPr>
              <a:t></a:t>
            </a:r>
            <a:r>
              <a:rPr lang="en-US" dirty="0" smtClean="0"/>
              <a:t> S, mark one of them for move pruning.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4448" y="6453336"/>
            <a:ext cx="504056" cy="365125"/>
          </a:xfrm>
          <a:prstGeom prst="rect">
            <a:avLst/>
          </a:prstGeom>
        </p:spPr>
        <p:txBody>
          <a:bodyPr/>
          <a:lstStyle/>
          <a:p>
            <a:fld id="{BD52B882-0D7A-4F7C-863D-B43502E45CD0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99792" y="5229200"/>
            <a:ext cx="3240360" cy="646331"/>
          </a:xfrm>
          <a:prstGeom prst="rect">
            <a:avLst/>
          </a:prstGeom>
          <a:solidFill>
            <a:srgbClr val="FFFF66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0" lvl="1" algn="ctr"/>
            <a:r>
              <a:rPr lang="en-US" sz="3600" b="1" dirty="0"/>
              <a:t>i</a:t>
            </a:r>
            <a:r>
              <a:rPr lang="en-US" sz="3600" b="1" dirty="0" smtClean="0"/>
              <a:t>s this correct?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05626038"/>
      </p:ext>
    </p:extLst>
  </p:cSld>
  <p:clrMapOvr>
    <a:masterClrMapping/>
  </p:clrMapOvr>
  <p:transition advTm="8727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 Pruning Gone 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912568"/>
            <a:ext cx="8784976" cy="211683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There are 8 optimal solutions, and quite a few redundant operator sequences.</a:t>
            </a:r>
          </a:p>
          <a:p>
            <a:r>
              <a:rPr lang="en-US" sz="2800" dirty="0" smtClean="0"/>
              <a:t>If all the redundant operator sequences are eliminated, no optimal solutions remain!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04448" y="6453336"/>
            <a:ext cx="504056" cy="365125"/>
          </a:xfrm>
          <a:prstGeom prst="rect">
            <a:avLst/>
          </a:prstGeom>
        </p:spPr>
        <p:txBody>
          <a:bodyPr/>
          <a:lstStyle/>
          <a:p>
            <a:fld id="{BD52B882-0D7A-4F7C-863D-B43502E45CD0}" type="slidenum">
              <a:rPr lang="en-US" smtClean="0"/>
              <a:pPr/>
              <a:t>45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187624" y="2060848"/>
            <a:ext cx="2797460" cy="2786608"/>
            <a:chOff x="1187624" y="188640"/>
            <a:chExt cx="2797460" cy="2786608"/>
          </a:xfrm>
        </p:grpSpPr>
        <p:grpSp>
          <p:nvGrpSpPr>
            <p:cNvPr id="6" name="Group 5"/>
            <p:cNvGrpSpPr/>
            <p:nvPr/>
          </p:nvGrpSpPr>
          <p:grpSpPr>
            <a:xfrm>
              <a:off x="1187624" y="188640"/>
              <a:ext cx="2797460" cy="2786608"/>
              <a:chOff x="1187624" y="188640"/>
              <a:chExt cx="2797460" cy="2786608"/>
            </a:xfrm>
          </p:grpSpPr>
          <p:sp>
            <p:nvSpPr>
              <p:cNvPr id="8" name="Rectangle 7"/>
              <p:cNvSpPr>
                <a:spLocks noChangeAspect="1"/>
              </p:cNvSpPr>
              <p:nvPr/>
            </p:nvSpPr>
            <p:spPr>
              <a:xfrm>
                <a:off x="2134580" y="188640"/>
                <a:ext cx="914400" cy="914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800" b="1" dirty="0" smtClean="0">
                    <a:solidFill>
                      <a:schemeClr val="tx1"/>
                    </a:solidFill>
                  </a:rPr>
                  <a:t>1</a:t>
                </a:r>
                <a:endParaRPr lang="en-US" sz="4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Rectangle 8"/>
              <p:cNvSpPr>
                <a:spLocks noChangeAspect="1"/>
              </p:cNvSpPr>
              <p:nvPr/>
            </p:nvSpPr>
            <p:spPr>
              <a:xfrm>
                <a:off x="1187624" y="1124744"/>
                <a:ext cx="914400" cy="914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800" b="1" dirty="0"/>
              </a:p>
            </p:txBody>
          </p:sp>
          <p:sp>
            <p:nvSpPr>
              <p:cNvPr id="10" name="Rectangle 9"/>
              <p:cNvSpPr>
                <a:spLocks noChangeAspect="1"/>
              </p:cNvSpPr>
              <p:nvPr/>
            </p:nvSpPr>
            <p:spPr>
              <a:xfrm>
                <a:off x="1198476" y="188640"/>
                <a:ext cx="914400" cy="914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800" b="1" dirty="0" smtClean="0">
                    <a:solidFill>
                      <a:schemeClr val="tx1"/>
                    </a:solidFill>
                  </a:rPr>
                  <a:t>3</a:t>
                </a:r>
                <a:endParaRPr lang="en-US" sz="4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Rectangle 10"/>
              <p:cNvSpPr>
                <a:spLocks noChangeAspect="1"/>
              </p:cNvSpPr>
              <p:nvPr/>
            </p:nvSpPr>
            <p:spPr>
              <a:xfrm>
                <a:off x="1198476" y="2060848"/>
                <a:ext cx="914400" cy="9144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800" b="1" dirty="0" smtClean="0">
                    <a:solidFill>
                      <a:schemeClr val="tx1"/>
                    </a:solidFill>
                  </a:rPr>
                  <a:t>2</a:t>
                </a:r>
                <a:endParaRPr lang="en-US" sz="4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Rectangle 11"/>
              <p:cNvSpPr>
                <a:spLocks noChangeAspect="1"/>
              </p:cNvSpPr>
              <p:nvPr/>
            </p:nvSpPr>
            <p:spPr>
              <a:xfrm>
                <a:off x="3070684" y="188640"/>
                <a:ext cx="914400" cy="914400"/>
              </a:xfrm>
              <a:prstGeom prst="rect">
                <a:avLst/>
              </a:prstGeom>
              <a:solidFill>
                <a:schemeClr val="bg1"/>
              </a:solidFill>
              <a:ln w="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800" b="1" dirty="0"/>
              </a:p>
            </p:txBody>
          </p:sp>
          <p:sp>
            <p:nvSpPr>
              <p:cNvPr id="13" name="Rectangle 12"/>
              <p:cNvSpPr>
                <a:spLocks noChangeAspect="1"/>
              </p:cNvSpPr>
              <p:nvPr/>
            </p:nvSpPr>
            <p:spPr>
              <a:xfrm>
                <a:off x="2123728" y="1124744"/>
                <a:ext cx="914400" cy="914400"/>
              </a:xfrm>
              <a:prstGeom prst="rect">
                <a:avLst/>
              </a:prstGeom>
              <a:solidFill>
                <a:schemeClr val="bg1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800" b="1" dirty="0"/>
              </a:p>
            </p:txBody>
          </p:sp>
          <p:sp>
            <p:nvSpPr>
              <p:cNvPr id="14" name="Rectangle 13"/>
              <p:cNvSpPr>
                <a:spLocks noChangeAspect="1"/>
              </p:cNvSpPr>
              <p:nvPr/>
            </p:nvSpPr>
            <p:spPr>
              <a:xfrm>
                <a:off x="3070684" y="1124744"/>
                <a:ext cx="914400" cy="914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800" b="1" dirty="0"/>
              </a:p>
            </p:txBody>
          </p:sp>
          <p:sp>
            <p:nvSpPr>
              <p:cNvPr id="15" name="Rectangle 14"/>
              <p:cNvSpPr>
                <a:spLocks noChangeAspect="1"/>
              </p:cNvSpPr>
              <p:nvPr/>
            </p:nvSpPr>
            <p:spPr>
              <a:xfrm>
                <a:off x="2134580" y="2060848"/>
                <a:ext cx="914400" cy="914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800" b="1" dirty="0"/>
              </a:p>
            </p:txBody>
          </p:sp>
          <p:sp>
            <p:nvSpPr>
              <p:cNvPr id="16" name="Rectangle 15"/>
              <p:cNvSpPr>
                <a:spLocks noChangeAspect="1"/>
              </p:cNvSpPr>
              <p:nvPr/>
            </p:nvSpPr>
            <p:spPr>
              <a:xfrm>
                <a:off x="3070684" y="2060848"/>
                <a:ext cx="914400" cy="914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800" b="1" dirty="0"/>
              </a:p>
            </p:txBody>
          </p:sp>
        </p:grpSp>
        <p:cxnSp>
          <p:nvCxnSpPr>
            <p:cNvPr id="7" name="Straight Connector 6"/>
            <p:cNvCxnSpPr/>
            <p:nvPr/>
          </p:nvCxnSpPr>
          <p:spPr>
            <a:xfrm>
              <a:off x="1187624" y="1124744"/>
              <a:ext cx="0" cy="9361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4860032" y="2060848"/>
            <a:ext cx="2808312" cy="2808312"/>
            <a:chOff x="4860032" y="188640"/>
            <a:chExt cx="2808312" cy="2808312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4860032" y="188640"/>
              <a:ext cx="194421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>
              <a:spLocks noChangeAspect="1"/>
            </p:cNvSpPr>
            <p:nvPr/>
          </p:nvSpPr>
          <p:spPr>
            <a:xfrm>
              <a:off x="6753944" y="188640"/>
              <a:ext cx="914400" cy="914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 smtClean="0">
                  <a:solidFill>
                    <a:schemeClr val="tx1"/>
                  </a:solidFill>
                </a:rPr>
                <a:t>1</a:t>
              </a:r>
              <a:endParaRPr lang="en-US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>
              <a:spLocks noChangeAspect="1"/>
            </p:cNvSpPr>
            <p:nvPr/>
          </p:nvSpPr>
          <p:spPr>
            <a:xfrm>
              <a:off x="5817840" y="1146448"/>
              <a:ext cx="914400" cy="914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 smtClean="0">
                  <a:solidFill>
                    <a:schemeClr val="tx1"/>
                  </a:solidFill>
                </a:rPr>
                <a:t>3</a:t>
              </a:r>
              <a:endParaRPr lang="en-US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/>
            <p:cNvSpPr>
              <a:spLocks noChangeAspect="1"/>
            </p:cNvSpPr>
            <p:nvPr/>
          </p:nvSpPr>
          <p:spPr>
            <a:xfrm>
              <a:off x="4881736" y="1146448"/>
              <a:ext cx="914400" cy="914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 smtClean="0">
                  <a:solidFill>
                    <a:schemeClr val="tx1"/>
                  </a:solidFill>
                </a:rPr>
                <a:t>2</a:t>
              </a:r>
              <a:endParaRPr lang="en-US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>
              <a:spLocks noChangeAspect="1"/>
            </p:cNvSpPr>
            <p:nvPr/>
          </p:nvSpPr>
          <p:spPr>
            <a:xfrm>
              <a:off x="6753944" y="1124744"/>
              <a:ext cx="914400" cy="914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00" b="1" dirty="0"/>
            </a:p>
          </p:txBody>
        </p:sp>
        <p:sp>
          <p:nvSpPr>
            <p:cNvPr id="23" name="Rectangle 22"/>
            <p:cNvSpPr>
              <a:spLocks noChangeAspect="1"/>
            </p:cNvSpPr>
            <p:nvPr/>
          </p:nvSpPr>
          <p:spPr>
            <a:xfrm>
              <a:off x="5817840" y="2060848"/>
              <a:ext cx="914400" cy="914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00" b="1" dirty="0"/>
            </a:p>
          </p:txBody>
        </p:sp>
        <p:sp>
          <p:nvSpPr>
            <p:cNvPr id="24" name="Rectangle 23"/>
            <p:cNvSpPr>
              <a:spLocks noChangeAspect="1"/>
            </p:cNvSpPr>
            <p:nvPr/>
          </p:nvSpPr>
          <p:spPr>
            <a:xfrm>
              <a:off x="6753944" y="2060848"/>
              <a:ext cx="914400" cy="914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00" b="1" dirty="0"/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4860032" y="2060848"/>
              <a:ext cx="0" cy="9361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860032" y="188640"/>
              <a:ext cx="0" cy="9361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>
              <a:off x="5328084" y="2528899"/>
              <a:ext cx="0" cy="9361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Oval 27"/>
          <p:cNvSpPr>
            <a:spLocks noChangeAspect="1"/>
          </p:cNvSpPr>
          <p:nvPr/>
        </p:nvSpPr>
        <p:spPr>
          <a:xfrm>
            <a:off x="611560" y="2204864"/>
            <a:ext cx="457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1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29" name="Oval 28"/>
          <p:cNvSpPr>
            <a:spLocks noChangeAspect="1"/>
          </p:cNvSpPr>
          <p:nvPr/>
        </p:nvSpPr>
        <p:spPr>
          <a:xfrm>
            <a:off x="611560" y="3187824"/>
            <a:ext cx="457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2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>
            <a:spLocks noChangeAspect="1"/>
          </p:cNvSpPr>
          <p:nvPr/>
        </p:nvSpPr>
        <p:spPr>
          <a:xfrm>
            <a:off x="611560" y="4149080"/>
            <a:ext cx="457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3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>
            <a:off x="1403648" y="1484784"/>
            <a:ext cx="457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1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>
            <a:spLocks noChangeAspect="1"/>
          </p:cNvSpPr>
          <p:nvPr/>
        </p:nvSpPr>
        <p:spPr>
          <a:xfrm>
            <a:off x="2386608" y="1484784"/>
            <a:ext cx="457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2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>
            <a:spLocks noChangeAspect="1"/>
          </p:cNvSpPr>
          <p:nvPr/>
        </p:nvSpPr>
        <p:spPr>
          <a:xfrm>
            <a:off x="3275856" y="1484784"/>
            <a:ext cx="457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3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16468273"/>
      </p:ext>
    </p:extLst>
  </p:cSld>
  <p:clrMapOvr>
    <a:masterClrMapping/>
  </p:clrMapOvr>
  <p:transition advTm="13019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Goes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Three of the redundancies discovered: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           12R-11D   </a:t>
            </a:r>
            <a:r>
              <a:rPr lang="en-US" sz="3200" dirty="0" smtClean="0">
                <a:solidFill>
                  <a:prstClr val="black"/>
                </a:solidFill>
                <a:sym typeface="Symbol"/>
              </a:rPr>
              <a:t></a:t>
            </a:r>
            <a:r>
              <a:rPr lang="en-US" dirty="0" smtClean="0"/>
              <a:t>  11D-12R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   11D-12R-21R   &gt;   12R-11R-12D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   11R-12D-31U   &gt;   11D-21R-31</a:t>
            </a:r>
          </a:p>
          <a:p>
            <a:pPr marL="0" indent="0">
              <a:buNone/>
            </a:pPr>
            <a:r>
              <a:rPr lang="en-US" dirty="0" smtClean="0"/>
              <a:t>Three of the optimal solutions: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04448" y="6453336"/>
            <a:ext cx="504056" cy="365125"/>
          </a:xfrm>
          <a:prstGeom prst="rect">
            <a:avLst/>
          </a:prstGeom>
        </p:spPr>
        <p:txBody>
          <a:bodyPr/>
          <a:lstStyle/>
          <a:p>
            <a:fld id="{BD52B882-0D7A-4F7C-863D-B43502E45CD0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915816" y="5949280"/>
            <a:ext cx="3096344" cy="7200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11D-12R-21R-31U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508104" y="4725144"/>
            <a:ext cx="3096344" cy="7200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12R-11R-12D-31U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79512" y="4725144"/>
            <a:ext cx="3096344" cy="7200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12R-11D-21R-31U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4734716"/>
      </p:ext>
    </p:extLst>
  </p:cSld>
  <p:clrMapOvr>
    <a:masterClrMapping/>
  </p:clrMapOvr>
  <p:transition advTm="664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Goes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Three of the redundancies discovered: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           12R-11D   </a:t>
            </a:r>
            <a:r>
              <a:rPr lang="en-US" sz="3200" dirty="0" smtClean="0">
                <a:sym typeface="Symbol"/>
              </a:rPr>
              <a:t></a:t>
            </a:r>
            <a:r>
              <a:rPr lang="en-US" dirty="0" smtClean="0"/>
              <a:t>  11D-12R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   11D-12R-21R   &gt;   12R-11R-12D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   11R-12D-31U   &gt;   11D-21R-31</a:t>
            </a:r>
          </a:p>
          <a:p>
            <a:pPr marL="0" indent="0">
              <a:buNone/>
            </a:pPr>
            <a:r>
              <a:rPr lang="en-US" dirty="0" smtClean="0"/>
              <a:t>Three of the optimal solutions: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04448" y="6453336"/>
            <a:ext cx="504056" cy="365125"/>
          </a:xfrm>
          <a:prstGeom prst="rect">
            <a:avLst/>
          </a:prstGeom>
        </p:spPr>
        <p:txBody>
          <a:bodyPr/>
          <a:lstStyle/>
          <a:p>
            <a:fld id="{BD52B882-0D7A-4F7C-863D-B43502E45CD0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915816" y="5949280"/>
            <a:ext cx="3096344" cy="7200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66"/>
                </a:solidFill>
              </a:rPr>
              <a:t>11D-12R</a:t>
            </a:r>
            <a:r>
              <a:rPr lang="en-US" sz="2000" b="1" dirty="0" smtClean="0">
                <a:solidFill>
                  <a:schemeClr val="tx1"/>
                </a:solidFill>
              </a:rPr>
              <a:t>-21R-31U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508104" y="4725144"/>
            <a:ext cx="3096344" cy="7200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12R-11R-12D-31U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79512" y="4725144"/>
            <a:ext cx="3096344" cy="7200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66"/>
                </a:solidFill>
              </a:rPr>
              <a:t>12R-11D</a:t>
            </a:r>
            <a:r>
              <a:rPr lang="en-US" sz="2000" b="1" dirty="0" smtClean="0">
                <a:solidFill>
                  <a:schemeClr val="tx1"/>
                </a:solidFill>
              </a:rPr>
              <a:t>-21R-31U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727684" y="5445224"/>
            <a:ext cx="1641581" cy="609509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59632" y="5805264"/>
            <a:ext cx="16877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Redundancy 1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359065779"/>
      </p:ext>
    </p:extLst>
  </p:cSld>
  <p:clrMapOvr>
    <a:masterClrMapping/>
  </p:clrMapOvr>
  <p:transition advTm="36578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Goes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Three of the redundancies discovered: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           12R-11D   </a:t>
            </a:r>
            <a:r>
              <a:rPr lang="en-US" sz="3200" dirty="0">
                <a:solidFill>
                  <a:prstClr val="black"/>
                </a:solidFill>
                <a:sym typeface="Symbol"/>
              </a:rPr>
              <a:t></a:t>
            </a:r>
            <a:r>
              <a:rPr lang="en-US" dirty="0"/>
              <a:t>  11D-12R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   11D-12R-21R   &gt;   12R-11R-12D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   11R-12D-31U   &gt;   11D-21R-31U</a:t>
            </a:r>
          </a:p>
          <a:p>
            <a:pPr marL="0" indent="0">
              <a:buNone/>
            </a:pPr>
            <a:r>
              <a:rPr lang="en-US" dirty="0" smtClean="0"/>
              <a:t>Three of the optimal solutions: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04448" y="6453336"/>
            <a:ext cx="504056" cy="365125"/>
          </a:xfrm>
          <a:prstGeom prst="rect">
            <a:avLst/>
          </a:prstGeom>
        </p:spPr>
        <p:txBody>
          <a:bodyPr/>
          <a:lstStyle/>
          <a:p>
            <a:fld id="{BD52B882-0D7A-4F7C-863D-B43502E45CD0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915816" y="5949280"/>
            <a:ext cx="3096344" cy="7200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66"/>
                </a:solidFill>
              </a:rPr>
              <a:t>11D-12R-21R</a:t>
            </a:r>
            <a:r>
              <a:rPr lang="en-US" sz="2000" b="1" dirty="0" smtClean="0">
                <a:solidFill>
                  <a:schemeClr val="tx1"/>
                </a:solidFill>
              </a:rPr>
              <a:t>-31U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508104" y="4725144"/>
            <a:ext cx="3096344" cy="7200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66"/>
                </a:solidFill>
              </a:rPr>
              <a:t>12R-11R-12D</a:t>
            </a:r>
            <a:r>
              <a:rPr lang="en-US" sz="2000" b="1" dirty="0" smtClean="0">
                <a:solidFill>
                  <a:schemeClr val="tx1"/>
                </a:solidFill>
              </a:rPr>
              <a:t>-31U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79512" y="4725144"/>
            <a:ext cx="3096344" cy="7200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12R-11D-21R-31U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727684" y="5445224"/>
            <a:ext cx="1641581" cy="609509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59632" y="5805264"/>
            <a:ext cx="16877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Redundancy 1</a:t>
            </a:r>
            <a:endParaRPr lang="en-US" sz="2000" b="1" dirty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558711" y="5445224"/>
            <a:ext cx="1497565" cy="609509"/>
          </a:xfrm>
          <a:prstGeom prst="line">
            <a:avLst/>
          </a:prstGeom>
          <a:ln w="571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51462" y="5805264"/>
            <a:ext cx="16877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Redundancy 2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602608437"/>
      </p:ext>
    </p:extLst>
  </p:cSld>
  <p:clrMapOvr>
    <a:masterClrMapping/>
  </p:clrMapOvr>
  <p:transition advTm="29969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Goes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Three of the redundancies discovered: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           12R-11D   </a:t>
            </a:r>
            <a:r>
              <a:rPr lang="en-US" sz="3200" dirty="0">
                <a:solidFill>
                  <a:prstClr val="black"/>
                </a:solidFill>
                <a:sym typeface="Symbol"/>
              </a:rPr>
              <a:t></a:t>
            </a:r>
            <a:r>
              <a:rPr lang="en-US" dirty="0"/>
              <a:t>  11D-12R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   11D-12R-21R   &gt;   12R-11R-12D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   11R-12D-31U   &gt;   11D-21R-31U</a:t>
            </a:r>
          </a:p>
          <a:p>
            <a:pPr marL="0" indent="0">
              <a:buNone/>
            </a:pPr>
            <a:r>
              <a:rPr lang="en-US" dirty="0" smtClean="0"/>
              <a:t>Three of the optimal solutions: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04448" y="6453336"/>
            <a:ext cx="504056" cy="365125"/>
          </a:xfrm>
          <a:prstGeom prst="rect">
            <a:avLst/>
          </a:prstGeom>
        </p:spPr>
        <p:txBody>
          <a:bodyPr/>
          <a:lstStyle/>
          <a:p>
            <a:fld id="{BD52B882-0D7A-4F7C-863D-B43502E45CD0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915816" y="5949280"/>
            <a:ext cx="3096344" cy="7200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11D-12R-21R-31U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508104" y="4725144"/>
            <a:ext cx="3096344" cy="7200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12R-</a:t>
            </a:r>
            <a:r>
              <a:rPr lang="en-US" sz="2000" b="1" dirty="0" smtClean="0">
                <a:solidFill>
                  <a:srgbClr val="FF0066"/>
                </a:solidFill>
              </a:rPr>
              <a:t>11R-12D-31U</a:t>
            </a:r>
            <a:endParaRPr lang="en-US" sz="2000" b="1" dirty="0">
              <a:solidFill>
                <a:srgbClr val="FF0066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79512" y="4725144"/>
            <a:ext cx="3096344" cy="7200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12R-</a:t>
            </a:r>
            <a:r>
              <a:rPr lang="en-US" sz="2000" b="1" dirty="0" smtClean="0">
                <a:solidFill>
                  <a:srgbClr val="FF0066"/>
                </a:solidFill>
              </a:rPr>
              <a:t>11D-21R-31U</a:t>
            </a:r>
            <a:endParaRPr lang="en-US" sz="2000" b="1" dirty="0">
              <a:solidFill>
                <a:srgbClr val="FF0066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727684" y="5445224"/>
            <a:ext cx="1641581" cy="609509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59632" y="5805264"/>
            <a:ext cx="16877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Redundancy 1</a:t>
            </a:r>
            <a:endParaRPr lang="en-US" sz="2000" b="1" dirty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558711" y="5445224"/>
            <a:ext cx="1497565" cy="609509"/>
          </a:xfrm>
          <a:prstGeom prst="line">
            <a:avLst/>
          </a:prstGeom>
          <a:ln w="571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51462" y="5805264"/>
            <a:ext cx="16877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Redundancy 2</a:t>
            </a:r>
            <a:endParaRPr lang="en-US" sz="2000" b="1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3275856" y="5085184"/>
            <a:ext cx="2232248" cy="0"/>
          </a:xfrm>
          <a:prstGeom prst="line">
            <a:avLst/>
          </a:prstGeom>
          <a:ln w="571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635896" y="4715852"/>
            <a:ext cx="16877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R</a:t>
            </a:r>
            <a:r>
              <a:rPr lang="en-US" sz="2000" b="1" dirty="0" smtClean="0"/>
              <a:t>edundancy 3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24312851"/>
      </p:ext>
    </p:extLst>
  </p:cSld>
  <p:clrMapOvr>
    <a:masterClrMapping/>
  </p:clrMapOvr>
  <p:transition advTm="34332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What is </a:t>
            </a:r>
            <a:r>
              <a:rPr lang="en-US" dirty="0" smtClean="0"/>
              <a:t>State Space </a:t>
            </a:r>
            <a:r>
              <a:rPr lang="en-US" dirty="0"/>
              <a:t>Search?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784976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GIVEN</a:t>
            </a:r>
          </a:p>
          <a:p>
            <a:pPr lvl="1"/>
            <a:r>
              <a:rPr lang="en-US" dirty="0" smtClean="0"/>
              <a:t>Start state</a:t>
            </a:r>
          </a:p>
          <a:p>
            <a:pPr lvl="1"/>
            <a:r>
              <a:rPr lang="en-US" dirty="0" smtClean="0"/>
              <a:t>Goal </a:t>
            </a:r>
            <a:r>
              <a:rPr lang="en-US" dirty="0"/>
              <a:t>state</a:t>
            </a:r>
          </a:p>
          <a:p>
            <a:pPr lvl="1"/>
            <a:r>
              <a:rPr lang="en-US" dirty="0"/>
              <a:t>Successor function (maps a state to a set of states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Cost function (if x is a successor of s, cost(</a:t>
            </a:r>
            <a:r>
              <a:rPr lang="en-US" dirty="0" err="1" smtClean="0"/>
              <a:t>s,x</a:t>
            </a:r>
            <a:r>
              <a:rPr lang="en-US" dirty="0" smtClean="0"/>
              <a:t>) is the non-negative cost of reaching x from s (“edge cost”))</a:t>
            </a:r>
          </a:p>
          <a:p>
            <a:pPr lvl="1"/>
            <a:endParaRPr lang="en-US" dirty="0"/>
          </a:p>
          <a:p>
            <a:pPr>
              <a:buNone/>
            </a:pPr>
            <a:r>
              <a:rPr lang="en-US" dirty="0" smtClean="0"/>
              <a:t>FIND </a:t>
            </a:r>
            <a:r>
              <a:rPr lang="en-US" dirty="0" smtClean="0"/>
              <a:t>a path </a:t>
            </a:r>
            <a:r>
              <a:rPr lang="en-US" dirty="0" smtClean="0"/>
              <a:t>from start to </a:t>
            </a:r>
            <a:r>
              <a:rPr lang="en-US" dirty="0" smtClean="0"/>
              <a:t>goal.</a:t>
            </a:r>
          </a:p>
          <a:p>
            <a:pPr>
              <a:buNone/>
            </a:pPr>
            <a:r>
              <a:rPr lang="en-US" dirty="0"/>
              <a:t>Typically want to minimize path length (or cost</a:t>
            </a:r>
            <a:r>
              <a:rPr lang="en-US" dirty="0" smtClean="0"/>
              <a:t>).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B882-0D7A-4F7C-863D-B43502E45CD0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2" descr="http://retromash.com/nash/wp-content/uploads/2014/03/RubikCube03b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78" t="9163" r="23551" b="8037"/>
          <a:stretch/>
        </p:blipFill>
        <p:spPr bwMode="auto">
          <a:xfrm>
            <a:off x="6012160" y="1556792"/>
            <a:ext cx="1553818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cdn8.openculture.com/wp-content/uploads/2013/03/rubiks-cube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73" t="6800" r="8693" b="6160"/>
          <a:stretch/>
        </p:blipFill>
        <p:spPr bwMode="auto">
          <a:xfrm>
            <a:off x="3851920" y="1585392"/>
            <a:ext cx="151000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23726427"/>
      </p:ext>
    </p:extLst>
  </p:cSld>
  <p:clrMapOvr>
    <a:masterClrMapping/>
  </p:clrMapOvr>
  <p:transition advTm="9665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Provably Correct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892480" cy="5069160"/>
          </a:xfrm>
        </p:spPr>
        <p:txBody>
          <a:bodyPr>
            <a:normAutofit/>
          </a:bodyPr>
          <a:lstStyle/>
          <a:p>
            <a:r>
              <a:rPr lang="en-US" dirty="0" smtClean="0"/>
              <a:t>Impose an order on the operators. This induces an order on the sequences (e.g. lexicographic order).</a:t>
            </a:r>
          </a:p>
          <a:p>
            <a:r>
              <a:rPr lang="en-US" dirty="0" smtClean="0"/>
              <a:t>Only allow sequence R to be pruned if it is redundant with a sequence S that is </a:t>
            </a:r>
            <a:r>
              <a:rPr lang="en-US" u="heavy" dirty="0" smtClean="0"/>
              <a:t>earlier</a:t>
            </a:r>
            <a:r>
              <a:rPr lang="en-US" dirty="0" smtClean="0"/>
              <a:t> in the order than R.</a:t>
            </a:r>
          </a:p>
          <a:p>
            <a:r>
              <a:rPr lang="en-US" dirty="0" smtClean="0"/>
              <a:t>This ensures no move pruning cycles exist, so at least one optimal solution will remain </a:t>
            </a:r>
            <a:r>
              <a:rPr lang="en-US" dirty="0" err="1" smtClean="0"/>
              <a:t>unpruned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04448" y="6453336"/>
            <a:ext cx="504056" cy="365125"/>
          </a:xfrm>
          <a:prstGeom prst="rect">
            <a:avLst/>
          </a:prstGeom>
        </p:spPr>
        <p:txBody>
          <a:bodyPr/>
          <a:lstStyle/>
          <a:p>
            <a:fld id="{BD52B882-0D7A-4F7C-863D-B43502E45CD0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824641"/>
      </p:ext>
    </p:extLst>
  </p:cSld>
  <p:clrMapOvr>
    <a:masterClrMapping/>
  </p:clrMapOvr>
  <p:transition advTm="3408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5373216"/>
          </a:xfrm>
        </p:spPr>
        <p:txBody>
          <a:bodyPr>
            <a:normAutofit/>
          </a:bodyPr>
          <a:lstStyle/>
          <a:p>
            <a:r>
              <a:rPr lang="en-US" dirty="0" smtClean="0"/>
              <a:t>Depth-first search to depth d.</a:t>
            </a:r>
          </a:p>
          <a:p>
            <a:r>
              <a:rPr lang="en-US" dirty="0" smtClean="0"/>
              <a:t>Basic version uses parent-pruning (PP).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Compare that to a version with no PP but with move pruning (MP)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for sequences of length L=2 or less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/>
              <a:t>for sequences of length </a:t>
            </a:r>
            <a:r>
              <a:rPr lang="en-US" dirty="0" smtClean="0"/>
              <a:t>L=3 </a:t>
            </a:r>
            <a:r>
              <a:rPr lang="en-US" dirty="0"/>
              <a:t>or </a:t>
            </a:r>
            <a:r>
              <a:rPr lang="en-US" dirty="0" smtClean="0"/>
              <a:t>less</a:t>
            </a:r>
            <a:endParaRPr lang="en-US" dirty="0"/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04448" y="6453336"/>
            <a:ext cx="504056" cy="365125"/>
          </a:xfrm>
          <a:prstGeom prst="rect">
            <a:avLst/>
          </a:prstGeom>
        </p:spPr>
        <p:txBody>
          <a:bodyPr/>
          <a:lstStyle/>
          <a:p>
            <a:fld id="{BD52B882-0D7A-4F7C-863D-B43502E45CD0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051720" y="2780928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A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873624" y="2780928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B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745832" y="2780928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A</a:t>
            </a:r>
            <a:endParaRPr lang="en-US" sz="3600" b="1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5" idx="6"/>
            <a:endCxn id="6" idx="2"/>
          </p:cNvCxnSpPr>
          <p:nvPr/>
        </p:nvCxnSpPr>
        <p:spPr>
          <a:xfrm>
            <a:off x="2966120" y="3238128"/>
            <a:ext cx="907504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6" idx="6"/>
            <a:endCxn id="7" idx="2"/>
          </p:cNvCxnSpPr>
          <p:nvPr/>
        </p:nvCxnSpPr>
        <p:spPr>
          <a:xfrm>
            <a:off x="4788024" y="3238128"/>
            <a:ext cx="957808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Multiply 9"/>
          <p:cNvSpPr>
            <a:spLocks noChangeAspect="1"/>
          </p:cNvSpPr>
          <p:nvPr/>
        </p:nvSpPr>
        <p:spPr>
          <a:xfrm>
            <a:off x="4499992" y="2492896"/>
            <a:ext cx="1465312" cy="1465312"/>
          </a:xfrm>
          <a:prstGeom prst="mathMultiply">
            <a:avLst>
              <a:gd name="adj1" fmla="val 1252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296723"/>
      </p:ext>
    </p:extLst>
  </p:cSld>
  <p:clrMapOvr>
    <a:masterClrMapping/>
  </p:clrMapOvr>
  <p:transition advTm="8019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Results (totals </a:t>
            </a:r>
            <a:r>
              <a:rPr lang="en-US" dirty="0"/>
              <a:t>over 100 </a:t>
            </a:r>
            <a:r>
              <a:rPr lang="en-US" dirty="0" smtClean="0"/>
              <a:t>states)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609586"/>
              </p:ext>
            </p:extLst>
          </p:nvPr>
        </p:nvGraphicFramePr>
        <p:xfrm>
          <a:off x="467544" y="1484784"/>
          <a:ext cx="8208912" cy="420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2016224"/>
                <a:gridCol w="2016224"/>
                <a:gridCol w="1944216"/>
              </a:tblGrid>
              <a:tr h="1045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Domain (depth)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PP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MP, </a:t>
                      </a:r>
                      <a:r>
                        <a:rPr lang="en-US" sz="3200" baseline="0" dirty="0" smtClean="0"/>
                        <a:t> L=2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MP, L=3</a:t>
                      </a:r>
                      <a:endParaRPr lang="en-US" sz="3200" dirty="0"/>
                    </a:p>
                  </a:txBody>
                  <a:tcPr/>
                </a:tc>
              </a:tr>
              <a:tr h="1045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16-Arrow</a:t>
                      </a:r>
                      <a:r>
                        <a:rPr lang="en-US" sz="2400" b="1" baseline="0" dirty="0" smtClean="0"/>
                        <a:t> Puzzle (15)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&gt;</a:t>
                      </a:r>
                      <a:r>
                        <a:rPr lang="en-US" sz="2400" b="1" baseline="0" dirty="0" smtClean="0">
                          <a:solidFill>
                            <a:srgbClr val="C00000"/>
                          </a:solidFill>
                        </a:rPr>
                        <a:t> 3600</a:t>
                      </a:r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0.39s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0.39s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045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(14,3)-</a:t>
                      </a:r>
                      <a:r>
                        <a:rPr lang="en-US" sz="2400" b="1" dirty="0" err="1" smtClean="0"/>
                        <a:t>TopSpin</a:t>
                      </a:r>
                      <a:r>
                        <a:rPr lang="en-US" sz="2400" b="1" dirty="0" smtClean="0"/>
                        <a:t> (9)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&gt; 3600s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53.60s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9.96s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045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Work or Golf (13)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&gt; 3600s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19.76s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5.60s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94104" y="6448251"/>
            <a:ext cx="514400" cy="365125"/>
          </a:xfrm>
          <a:prstGeom prst="rect">
            <a:avLst/>
          </a:prstGeom>
        </p:spPr>
        <p:txBody>
          <a:bodyPr/>
          <a:lstStyle/>
          <a:p>
            <a:fld id="{BD52B882-0D7A-4F7C-863D-B43502E45CD0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995276"/>
      </p:ext>
    </p:extLst>
  </p:cSld>
  <p:clrMapOvr>
    <a:masterClrMapping/>
  </p:clrMapOvr>
  <p:transition advTm="127083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Results (time required for MP)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127114"/>
              </p:ext>
            </p:extLst>
          </p:nvPr>
        </p:nvGraphicFramePr>
        <p:xfrm>
          <a:off x="467544" y="1484784"/>
          <a:ext cx="8208912" cy="420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2016224"/>
                <a:gridCol w="2016224"/>
                <a:gridCol w="1944216"/>
              </a:tblGrid>
              <a:tr h="1045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Domain (depth)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PP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MP, </a:t>
                      </a:r>
                      <a:r>
                        <a:rPr lang="en-US" sz="3200" baseline="0" dirty="0" smtClean="0"/>
                        <a:t> L=2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MP, L=3</a:t>
                      </a:r>
                      <a:endParaRPr lang="en-US" sz="3200" dirty="0"/>
                    </a:p>
                  </a:txBody>
                  <a:tcPr/>
                </a:tc>
              </a:tr>
              <a:tr h="1045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16-Arrow</a:t>
                      </a:r>
                      <a:r>
                        <a:rPr lang="en-US" sz="2400" b="1" baseline="0" dirty="0" smtClean="0"/>
                        <a:t> Puzzle (15)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&gt;</a:t>
                      </a:r>
                      <a:r>
                        <a:rPr lang="en-US" sz="2400" b="1" baseline="0" dirty="0" smtClean="0">
                          <a:solidFill>
                            <a:srgbClr val="C00000"/>
                          </a:solidFill>
                        </a:rPr>
                        <a:t> 3600</a:t>
                      </a:r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0.07s</a:t>
                      </a: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0.39s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18.58s</a:t>
                      </a: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0.39s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045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(14,3)-</a:t>
                      </a:r>
                      <a:r>
                        <a:rPr lang="en-US" sz="2400" b="1" dirty="0" err="1" smtClean="0"/>
                        <a:t>TopSpin</a:t>
                      </a:r>
                      <a:r>
                        <a:rPr lang="en-US" sz="2400" b="1" dirty="0" smtClean="0"/>
                        <a:t> (9)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&gt; 3600s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&lt;</a:t>
                      </a:r>
                      <a:r>
                        <a:rPr lang="en-US" sz="2400" b="1" baseline="0" dirty="0" smtClean="0"/>
                        <a:t> 0.01s</a:t>
                      </a:r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53.60s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1.11s</a:t>
                      </a: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9.96s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045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Work or Golf (13)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&gt; 3600s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2.98s</a:t>
                      </a: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19.76s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15m</a:t>
                      </a:r>
                      <a:r>
                        <a:rPr lang="en-US" sz="2400" b="1" baseline="0" dirty="0" smtClean="0"/>
                        <a:t> 4s</a:t>
                      </a:r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5.60s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94104" y="6448251"/>
            <a:ext cx="514400" cy="365125"/>
          </a:xfrm>
          <a:prstGeom prst="rect">
            <a:avLst/>
          </a:prstGeom>
        </p:spPr>
        <p:txBody>
          <a:bodyPr/>
          <a:lstStyle/>
          <a:p>
            <a:fld id="{BD52B882-0D7A-4F7C-863D-B43502E45CD0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027269"/>
      </p:ext>
    </p:extLst>
  </p:cSld>
  <p:clrMapOvr>
    <a:masterClrMapping/>
  </p:clrMapOvr>
  <p:transition advTm="47858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 Pruning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712968" cy="5069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Automatic move pruning methods…</a:t>
            </a:r>
          </a:p>
          <a:p>
            <a:r>
              <a:rPr lang="en-US" dirty="0" smtClean="0"/>
              <a:t>equal or exceed human analysis (e.g. </a:t>
            </a:r>
            <a:r>
              <a:rPr lang="en-US" dirty="0" err="1" smtClean="0"/>
              <a:t>TopSpin</a:t>
            </a:r>
            <a:r>
              <a:rPr lang="en-US" dirty="0" smtClean="0"/>
              <a:t>, Rubik’s Cube, 15-puzzle, Towers of </a:t>
            </a:r>
            <a:r>
              <a:rPr lang="en-US" dirty="0"/>
              <a:t>H</a:t>
            </a:r>
            <a:r>
              <a:rPr lang="en-US" dirty="0" smtClean="0"/>
              <a:t>anoi)</a:t>
            </a:r>
          </a:p>
          <a:p>
            <a:r>
              <a:rPr lang="en-US" dirty="0" smtClean="0"/>
              <a:t>Apply to domains which are tricky to do correctly (Work or Golf)</a:t>
            </a:r>
          </a:p>
          <a:p>
            <a:r>
              <a:rPr lang="en-US" dirty="0" smtClean="0"/>
              <a:t>Even if they just accomplish parent-pruning, they are faster</a:t>
            </a:r>
          </a:p>
          <a:p>
            <a:r>
              <a:rPr lang="en-US" dirty="0" smtClean="0"/>
              <a:t>Are tricky… needed a formal proof of correctness to be sure our method was sound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04448" y="6453336"/>
            <a:ext cx="504056" cy="365125"/>
          </a:xfrm>
          <a:prstGeom prst="rect">
            <a:avLst/>
          </a:prstGeom>
        </p:spPr>
        <p:txBody>
          <a:bodyPr/>
          <a:lstStyle/>
          <a:p>
            <a:fld id="{BD52B882-0D7A-4F7C-863D-B43502E45CD0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247761"/>
      </p:ext>
    </p:extLst>
  </p:cSld>
  <p:clrMapOvr>
    <a:masterClrMapping/>
  </p:clrMapOvr>
  <p:transition advTm="140159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compiler for state spaces can generate high-performance code.</a:t>
            </a:r>
          </a:p>
          <a:p>
            <a:r>
              <a:rPr lang="en-US" dirty="0"/>
              <a:t>A</a:t>
            </a:r>
            <a:r>
              <a:rPr lang="en-US" dirty="0" smtClean="0"/>
              <a:t>utomatic move pruning analysis can be of enormous benefit to algorithms based on depth-first search, and can exceed what people would do by hand.</a:t>
            </a:r>
          </a:p>
          <a:p>
            <a:r>
              <a:rPr lang="en-US" dirty="0" smtClean="0"/>
              <a:t>Rigorous formal analysis has been necessary to guarantee correctness.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04448" y="6453336"/>
            <a:ext cx="504056" cy="365125"/>
          </a:xfrm>
          <a:prstGeom prst="rect">
            <a:avLst/>
          </a:prstGeom>
        </p:spPr>
        <p:txBody>
          <a:bodyPr/>
          <a:lstStyle/>
          <a:p>
            <a:fld id="{BD52B882-0D7A-4F7C-863D-B43502E45CD0}" type="slidenum">
              <a:rPr lang="en-US" smtClean="0"/>
              <a:pPr/>
              <a:t>55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31640" y="5838363"/>
            <a:ext cx="6336704" cy="830997"/>
          </a:xfrm>
          <a:prstGeom prst="rect">
            <a:avLst/>
          </a:prstGeom>
          <a:solidFill>
            <a:srgbClr val="FFFF66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0" lvl="1" algn="ctr"/>
            <a:r>
              <a:rPr lang="en-US" sz="2400" b="1" dirty="0" smtClean="0"/>
              <a:t>Interested in trying PSVN?</a:t>
            </a:r>
          </a:p>
          <a:p>
            <a:pPr marL="0" lvl="1" algn="ctr"/>
            <a:r>
              <a:rPr lang="en-US" sz="2400" b="1" dirty="0" smtClean="0"/>
              <a:t>Contact me – rholte@ualberta.ca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32176089"/>
      </p:ext>
    </p:extLst>
  </p:cSld>
  <p:clrMapOvr>
    <a:masterClrMapping/>
  </p:clrMapOvr>
  <p:transition advTm="43341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UNUSED</a:t>
            </a:r>
            <a:endParaRPr lang="en-US" sz="54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B882-0D7A-4F7C-863D-B43502E45CD0}" type="slidenum">
              <a:rPr lang="en-US" smtClean="0"/>
              <a:pPr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733024"/>
      </p:ext>
    </p:extLst>
  </p:cSld>
  <p:clrMapOvr>
    <a:masterClrMapping/>
  </p:clrMapOvr>
  <p:transition advTm="2261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“Serious” Puzzles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r>
              <a:rPr lang="en-US" dirty="0" smtClean="0"/>
              <a:t>Pickup &amp; Delivery (logistics) problems</a:t>
            </a:r>
          </a:p>
          <a:p>
            <a:r>
              <a:rPr lang="en-US" dirty="0" smtClean="0"/>
              <a:t>Pathfinding problems</a:t>
            </a:r>
          </a:p>
          <a:p>
            <a:pPr lvl="1"/>
            <a:r>
              <a:rPr lang="en-US" dirty="0" smtClean="0"/>
              <a:t>GPS navigation</a:t>
            </a:r>
          </a:p>
          <a:p>
            <a:pPr lvl="1"/>
            <a:r>
              <a:rPr lang="en-US" dirty="0" smtClean="0"/>
              <a:t>computer games</a:t>
            </a:r>
          </a:p>
          <a:p>
            <a:r>
              <a:rPr lang="en-US" dirty="0" smtClean="0"/>
              <a:t>Planning problems (find a sequence of actions that achieves a goal given the current situation)</a:t>
            </a:r>
          </a:p>
          <a:p>
            <a:r>
              <a:rPr lang="en-US" dirty="0" smtClean="0"/>
              <a:t>Edit distance</a:t>
            </a:r>
          </a:p>
          <a:p>
            <a:pPr lvl="1"/>
            <a:r>
              <a:rPr lang="en-US" dirty="0" smtClean="0"/>
              <a:t>biological sequence alignment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B882-0D7A-4F7C-863D-B43502E45CD0}" type="slidenum">
              <a:rPr lang="en-US" smtClean="0"/>
              <a:pPr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381730"/>
      </p:ext>
    </p:extLst>
  </p:cSld>
  <p:clrMapOvr>
    <a:masterClrMapping/>
  </p:clrMapOvr>
  <p:transition advTm="69529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" y="274638"/>
            <a:ext cx="8778875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Heuristics Defined by Abstraction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7050" y="1676400"/>
            <a:ext cx="8458200" cy="4659313"/>
          </a:xfrm>
        </p:spPr>
        <p:txBody>
          <a:bodyPr/>
          <a:lstStyle/>
          <a:p>
            <a:pPr eaLnBrk="1" hangingPunct="1"/>
            <a:r>
              <a:rPr lang="en-US" altLang="en-US" smtClean="0"/>
              <a:t>An </a:t>
            </a:r>
            <a:r>
              <a:rPr lang="en-US" altLang="en-US" b="1" smtClean="0">
                <a:solidFill>
                  <a:srgbClr val="0000FF"/>
                </a:solidFill>
              </a:rPr>
              <a:t>abstraction</a:t>
            </a:r>
            <a:r>
              <a:rPr lang="en-US" altLang="en-US" smtClean="0"/>
              <a:t> of state space S is any state space </a:t>
            </a:r>
            <a:r>
              <a:rPr lang="el-GR" altLang="en-US" smtClean="0"/>
              <a:t>φ</a:t>
            </a:r>
            <a:r>
              <a:rPr lang="en-US" altLang="en-US" smtClean="0"/>
              <a:t>(S) such that:</a:t>
            </a:r>
          </a:p>
          <a:p>
            <a:pPr lvl="1" eaLnBrk="1" hangingPunct="1"/>
            <a:r>
              <a:rPr lang="en-US" altLang="en-US" smtClean="0"/>
              <a:t>for every state s</a:t>
            </a:r>
            <a:r>
              <a:rPr lang="en-US" altLang="en-US" sz="3200" b="1" smtClean="0">
                <a:sym typeface="Symbol" pitchFamily="18" charset="2"/>
              </a:rPr>
              <a:t></a:t>
            </a:r>
            <a:r>
              <a:rPr lang="en-US" altLang="en-US" smtClean="0">
                <a:sym typeface="Symbol" pitchFamily="18" charset="2"/>
              </a:rPr>
              <a:t>S there is a corresponding state </a:t>
            </a:r>
            <a:r>
              <a:rPr lang="el-GR" altLang="en-US" smtClean="0"/>
              <a:t>φ</a:t>
            </a:r>
            <a:r>
              <a:rPr lang="en-US" altLang="en-US" smtClean="0"/>
              <a:t>(s) </a:t>
            </a:r>
            <a:r>
              <a:rPr lang="en-US" altLang="en-US" sz="3200" b="1" smtClean="0">
                <a:sym typeface="Symbol" pitchFamily="18" charset="2"/>
              </a:rPr>
              <a:t></a:t>
            </a:r>
            <a:r>
              <a:rPr lang="en-US" altLang="en-US" smtClean="0"/>
              <a:t> </a:t>
            </a:r>
            <a:r>
              <a:rPr lang="el-GR" altLang="en-US" smtClean="0"/>
              <a:t>φ</a:t>
            </a:r>
            <a:r>
              <a:rPr lang="en-US" altLang="en-US" smtClean="0"/>
              <a:t>(S).</a:t>
            </a:r>
            <a:endParaRPr lang="en-US" altLang="en-US" smtClean="0">
              <a:sym typeface="Symbol" pitchFamily="18" charset="2"/>
            </a:endParaRPr>
          </a:p>
          <a:p>
            <a:pPr lvl="1" eaLnBrk="1" hangingPunct="1"/>
            <a:r>
              <a:rPr lang="en-US" altLang="en-US" smtClean="0"/>
              <a:t>distance(</a:t>
            </a:r>
            <a:r>
              <a:rPr lang="el-GR" altLang="en-US" smtClean="0"/>
              <a:t>φ</a:t>
            </a:r>
            <a:r>
              <a:rPr lang="en-US" altLang="en-US" smtClean="0"/>
              <a:t>(s</a:t>
            </a:r>
            <a:r>
              <a:rPr lang="en-US" altLang="en-US" baseline="-25000" smtClean="0"/>
              <a:t>1</a:t>
            </a:r>
            <a:r>
              <a:rPr lang="en-US" altLang="en-US" smtClean="0"/>
              <a:t>), </a:t>
            </a:r>
            <a:r>
              <a:rPr lang="el-GR" altLang="en-US" smtClean="0"/>
              <a:t>φ</a:t>
            </a:r>
            <a:r>
              <a:rPr lang="en-US" altLang="en-US" smtClean="0"/>
              <a:t>(s</a:t>
            </a:r>
            <a:r>
              <a:rPr lang="en-US" altLang="en-US" baseline="-25000" smtClean="0"/>
              <a:t>2</a:t>
            </a:r>
            <a:r>
              <a:rPr lang="en-US" altLang="en-US" smtClean="0"/>
              <a:t>)) ≤ distance(s</a:t>
            </a:r>
            <a:r>
              <a:rPr lang="en-US" altLang="en-US" baseline="-25000" smtClean="0"/>
              <a:t>1</a:t>
            </a:r>
            <a:r>
              <a:rPr lang="en-US" altLang="en-US" smtClean="0"/>
              <a:t>,s</a:t>
            </a:r>
            <a:r>
              <a:rPr lang="en-US" altLang="en-US" baseline="-25000" smtClean="0"/>
              <a:t>2</a:t>
            </a:r>
            <a:r>
              <a:rPr lang="en-US" altLang="en-US" smtClean="0"/>
              <a:t>).</a:t>
            </a:r>
          </a:p>
          <a:p>
            <a:pPr lvl="1"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Exact distances in </a:t>
            </a:r>
            <a:r>
              <a:rPr lang="el-GR" altLang="en-US" smtClean="0"/>
              <a:t>φ</a:t>
            </a:r>
            <a:r>
              <a:rPr lang="en-US" altLang="en-US" smtClean="0"/>
              <a:t>(S) are admissible and </a:t>
            </a:r>
            <a:r>
              <a:rPr lang="en-US" altLang="en-US" u="sng" smtClean="0"/>
              <a:t>consistent</a:t>
            </a:r>
            <a:r>
              <a:rPr lang="en-US" altLang="en-US" smtClean="0"/>
              <a:t> heuristics for searching in S.</a:t>
            </a:r>
          </a:p>
        </p:txBody>
      </p:sp>
    </p:spTree>
    <p:extLst>
      <p:ext uri="{BB962C8B-B14F-4D97-AF65-F5344CB8AC3E}">
        <p14:creationId xmlns:p14="http://schemas.microsoft.com/office/powerpoint/2010/main" val="1168025002"/>
      </p:ext>
    </p:extLst>
  </p:cSld>
  <p:clrMapOvr>
    <a:masterClrMapping/>
  </p:clrMapOvr>
  <p:transition advTm="6401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Research Communities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514116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Heuristic Search</a:t>
            </a:r>
          </a:p>
          <a:p>
            <a:pPr lvl="1"/>
            <a:r>
              <a:rPr lang="en-US" dirty="0" smtClean="0"/>
              <a:t>technology focused (state-space search guided by a heuristic function, a lot like game-tree algorithms)</a:t>
            </a:r>
          </a:p>
          <a:p>
            <a:pPr lvl="1"/>
            <a:r>
              <a:rPr lang="en-US" dirty="0" smtClean="0"/>
              <a:t>usually interested in optimal (least-cost) solutions</a:t>
            </a:r>
          </a:p>
          <a:p>
            <a:r>
              <a:rPr lang="en-US" dirty="0" smtClean="0"/>
              <a:t>Planning</a:t>
            </a:r>
          </a:p>
          <a:p>
            <a:pPr lvl="1"/>
            <a:r>
              <a:rPr lang="en-US" dirty="0" smtClean="0"/>
              <a:t>task focused (“find a sequence of actions …”)</a:t>
            </a:r>
          </a:p>
          <a:p>
            <a:pPr lvl="1"/>
            <a:r>
              <a:rPr lang="en-US" dirty="0" smtClean="0"/>
              <a:t>uses a variety of technologies (e.g. SAT)</a:t>
            </a:r>
          </a:p>
          <a:p>
            <a:pPr lvl="1"/>
            <a:r>
              <a:rPr lang="en-US" dirty="0" smtClean="0"/>
              <a:t>“satisficing”, not (much) concerned with solution cost</a:t>
            </a:r>
            <a:endParaRPr lang="en-US" dirty="0"/>
          </a:p>
          <a:p>
            <a:r>
              <a:rPr lang="en-US" dirty="0"/>
              <a:t>Historically separate, but today the best planners use heuristic </a:t>
            </a:r>
            <a:r>
              <a:rPr lang="en-US" dirty="0" smtClean="0"/>
              <a:t>search.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B882-0D7A-4F7C-863D-B43502E45CD0}" type="slidenum">
              <a:rPr lang="en-US" smtClean="0"/>
              <a:pPr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992842"/>
      </p:ext>
    </p:extLst>
  </p:cSld>
  <p:clrMapOvr>
    <a:masterClrMapping/>
  </p:clrMapOvr>
  <p:transition advTm="15945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Successors Defined by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0" y="1600200"/>
            <a:ext cx="8316416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Operators (rules, moves) define how one state can be transformed into another.</a:t>
            </a:r>
          </a:p>
          <a:p>
            <a:r>
              <a:rPr lang="en-US" dirty="0" smtClean="0"/>
              <a:t>An operator has two parts:</a:t>
            </a:r>
          </a:p>
          <a:p>
            <a:pPr lvl="1"/>
            <a:r>
              <a:rPr lang="en-US" b="1" dirty="0" smtClean="0"/>
              <a:t>precondition</a:t>
            </a:r>
            <a:r>
              <a:rPr lang="en-US" dirty="0" smtClean="0"/>
              <a:t>:  defines the set of states to which the operator can legally be applied.</a:t>
            </a:r>
          </a:p>
          <a:p>
            <a:pPr lvl="1"/>
            <a:r>
              <a:rPr lang="en-US" b="1" dirty="0" smtClean="0"/>
              <a:t>effect</a:t>
            </a:r>
            <a:r>
              <a:rPr lang="en-US" dirty="0" smtClean="0"/>
              <a:t>: defines how a state is changed when the operator is applied to it.</a:t>
            </a:r>
          </a:p>
          <a:p>
            <a:r>
              <a:rPr lang="en-US" dirty="0" smtClean="0"/>
              <a:t>Also, each operator has a non-negative cost  (in this talk all operators cost 1).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B882-0D7A-4F7C-863D-B43502E45CD0}" type="slidenum">
              <a:rPr lang="en-US" smtClean="0"/>
              <a:pPr/>
              <a:t>6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18783777"/>
      </p:ext>
    </p:extLst>
  </p:cSld>
  <p:clrMapOvr>
    <a:masterClrMapping/>
  </p:clrMapOvr>
  <p:transition advTm="8634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07288" cy="1143000"/>
          </a:xfrm>
        </p:spPr>
        <p:txBody>
          <a:bodyPr/>
          <a:lstStyle/>
          <a:p>
            <a:r>
              <a:rPr lang="en-US" dirty="0" smtClean="0"/>
              <a:t>Example of Problem-Specific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“Implementing </a:t>
            </a:r>
            <a:r>
              <a:rPr lang="en-US" dirty="0"/>
              <a:t>Fast Heuristic Search </a:t>
            </a:r>
            <a:r>
              <a:rPr lang="en-US" dirty="0" smtClean="0"/>
              <a:t>Code”, Ethan Burns et al. </a:t>
            </a:r>
            <a:r>
              <a:rPr lang="en-US" dirty="0" err="1" smtClean="0"/>
              <a:t>SoCS</a:t>
            </a:r>
            <a:r>
              <a:rPr lang="en-US" dirty="0" smtClean="0"/>
              <a:t> 2012</a:t>
            </a:r>
            <a:endParaRPr lang="en-US" dirty="0"/>
          </a:p>
          <a:p>
            <a:r>
              <a:rPr lang="en-US" dirty="0" smtClean="0"/>
              <a:t>High-performance implementation of IDA* for the 15-puzzle, based on three main ideas.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04448" y="6453336"/>
            <a:ext cx="504056" cy="365125"/>
          </a:xfrm>
          <a:prstGeom prst="rect">
            <a:avLst/>
          </a:prstGeom>
        </p:spPr>
        <p:txBody>
          <a:bodyPr/>
          <a:lstStyle/>
          <a:p>
            <a:fld id="{BD52B882-0D7A-4F7C-863D-B43502E45CD0}" type="slidenum">
              <a:rPr lang="en-US" smtClean="0"/>
              <a:pPr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255021"/>
      </p:ext>
    </p:extLst>
  </p:cSld>
  <p:clrMapOvr>
    <a:masterClrMapping/>
  </p:clrMapOvr>
  <p:transition advTm="24032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Burns et al.,  IDEA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568952" cy="2260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“replace virtual </a:t>
            </a:r>
            <a:r>
              <a:rPr lang="en-US" dirty="0"/>
              <a:t>method calls with C++ </a:t>
            </a:r>
            <a:r>
              <a:rPr lang="en-US" dirty="0" smtClean="0"/>
              <a:t>templates … </a:t>
            </a:r>
            <a:r>
              <a:rPr lang="en-US" dirty="0"/>
              <a:t>the template </a:t>
            </a:r>
            <a:r>
              <a:rPr lang="en-US" dirty="0" smtClean="0"/>
              <a:t>instantiates our </a:t>
            </a:r>
            <a:r>
              <a:rPr lang="en-US" dirty="0"/>
              <a:t>search algorithm at </a:t>
            </a:r>
            <a:r>
              <a:rPr lang="en-US" dirty="0" smtClean="0"/>
              <a:t>compile-time … </a:t>
            </a:r>
            <a:r>
              <a:rPr lang="en-US" dirty="0"/>
              <a:t>all virtual method calls are </a:t>
            </a:r>
            <a:r>
              <a:rPr lang="en-US" dirty="0" smtClean="0"/>
              <a:t>replaced </a:t>
            </a:r>
            <a:r>
              <a:rPr lang="en-US" dirty="0"/>
              <a:t>with normal function </a:t>
            </a:r>
            <a:r>
              <a:rPr lang="en-US" dirty="0" smtClean="0"/>
              <a:t>calls…”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04448" y="6453336"/>
            <a:ext cx="504056" cy="365125"/>
          </a:xfrm>
          <a:prstGeom prst="rect">
            <a:avLst/>
          </a:prstGeom>
        </p:spPr>
        <p:txBody>
          <a:bodyPr/>
          <a:lstStyle/>
          <a:p>
            <a:fld id="{BD52B882-0D7A-4F7C-863D-B43502E45CD0}" type="slidenum">
              <a:rPr lang="en-US" smtClean="0"/>
              <a:pPr/>
              <a:t>61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4149080"/>
            <a:ext cx="8352928" cy="1754326"/>
          </a:xfrm>
          <a:prstGeom prst="rect">
            <a:avLst/>
          </a:prstGeom>
          <a:solidFill>
            <a:srgbClr val="FFFF66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0" lvl="1" algn="ctr"/>
            <a:r>
              <a:rPr lang="en-US" sz="3600" b="1" dirty="0" smtClean="0"/>
              <a:t>Our approach largely achieves this,         your search code is generic and is specialized for a domain at compile time.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81791618"/>
      </p:ext>
    </p:extLst>
  </p:cSld>
  <p:clrMapOvr>
    <a:masterClrMapping/>
  </p:clrMapOvr>
  <p:transition advTm="5748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Burns et al., </a:t>
            </a:r>
            <a:r>
              <a:rPr lang="en-US" dirty="0" smtClean="0"/>
              <a:t> IDEA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Exploit: every operator in the 15-puzzle is 1-to-1.</a:t>
            </a:r>
          </a:p>
          <a:p>
            <a:pPr marL="0" indent="0" algn="ctr">
              <a:buNone/>
            </a:pPr>
            <a:r>
              <a:rPr lang="en-US" dirty="0" smtClean="0"/>
              <a:t>(operator op is 1-to-1 </a:t>
            </a:r>
            <a:r>
              <a:rPr lang="en-US" dirty="0" err="1" smtClean="0"/>
              <a:t>iff</a:t>
            </a:r>
            <a:r>
              <a:rPr lang="en-US" dirty="0" smtClean="0"/>
              <a:t>  op(x)=op(y) </a:t>
            </a:r>
            <a:r>
              <a:rPr lang="en-US" sz="3600" b="1" dirty="0" smtClean="0">
                <a:sym typeface="Symbol"/>
              </a:rPr>
              <a:t></a:t>
            </a:r>
            <a:r>
              <a:rPr lang="en-US" dirty="0" smtClean="0"/>
              <a:t>  x=y)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dirty="0" smtClean="0"/>
              <a:t>Example (4-Arrow puzzle operator):</a:t>
            </a:r>
          </a:p>
          <a:p>
            <a:pPr marL="0" indent="0" algn="ctr">
              <a:buNone/>
            </a:pPr>
            <a:r>
              <a:rPr lang="en-US" b="1" dirty="0">
                <a:latin typeface="Lucida Sans Typewriter" pitchFamily="49" charset="0"/>
              </a:rPr>
              <a:t>0 0</a:t>
            </a:r>
            <a:r>
              <a:rPr lang="en-US" dirty="0">
                <a:latin typeface="Lucida Sans Typewriter" pitchFamily="49" charset="0"/>
              </a:rPr>
              <a:t> A B =&gt; </a:t>
            </a:r>
            <a:r>
              <a:rPr lang="en-US" b="1" dirty="0">
                <a:latin typeface="Lucida Sans Typewriter" pitchFamily="49" charset="0"/>
              </a:rPr>
              <a:t>1 1</a:t>
            </a:r>
            <a:r>
              <a:rPr lang="en-US" dirty="0">
                <a:latin typeface="Lucida Sans Typewriter" pitchFamily="49" charset="0"/>
              </a:rPr>
              <a:t> A B</a:t>
            </a:r>
          </a:p>
          <a:p>
            <a:pPr marL="0" indent="0">
              <a:buNone/>
            </a:pPr>
            <a:r>
              <a:rPr lang="en-US" dirty="0" smtClean="0"/>
              <a:t>If I tell you state      </a:t>
            </a:r>
            <a:r>
              <a:rPr lang="en-US" b="1" dirty="0" smtClean="0">
                <a:latin typeface="Lucida Sans Typewriter" pitchFamily="49" charset="0"/>
              </a:rPr>
              <a:t>1 </a:t>
            </a:r>
            <a:r>
              <a:rPr lang="en-US" b="1" dirty="0">
                <a:latin typeface="Lucida Sans Typewriter" pitchFamily="49" charset="0"/>
              </a:rPr>
              <a:t>1</a:t>
            </a:r>
            <a:r>
              <a:rPr lang="en-US" dirty="0">
                <a:latin typeface="Lucida Sans Typewriter" pitchFamily="49" charset="0"/>
              </a:rPr>
              <a:t> </a:t>
            </a:r>
            <a:r>
              <a:rPr lang="en-US" b="1" dirty="0" smtClean="0">
                <a:latin typeface="Lucida Sans Typewriter" pitchFamily="49" charset="0"/>
              </a:rPr>
              <a:t>0 1 </a:t>
            </a:r>
            <a:r>
              <a:rPr lang="en-US" dirty="0" smtClean="0"/>
              <a:t>  was produced by this operator, you know that the state it was produced from is    </a:t>
            </a:r>
            <a:r>
              <a:rPr lang="en-US" b="1" dirty="0" smtClean="0">
                <a:latin typeface="Lucida Sans Typewriter" pitchFamily="49" charset="0"/>
              </a:rPr>
              <a:t>0 0</a:t>
            </a:r>
            <a:r>
              <a:rPr lang="en-US" dirty="0" smtClean="0">
                <a:latin typeface="Lucida Sans Typewriter" pitchFamily="49" charset="0"/>
              </a:rPr>
              <a:t> </a:t>
            </a:r>
            <a:r>
              <a:rPr lang="en-US" b="1" dirty="0">
                <a:latin typeface="Lucida Sans Typewriter" pitchFamily="49" charset="0"/>
              </a:rPr>
              <a:t>0 1</a:t>
            </a:r>
            <a:r>
              <a:rPr lang="en-US" dirty="0" smtClean="0"/>
              <a:t> .</a:t>
            </a:r>
          </a:p>
          <a:p>
            <a:pPr marL="0" indent="0">
              <a:buNone/>
            </a:pPr>
            <a:r>
              <a:rPr lang="en-US" dirty="0" smtClean="0"/>
              <a:t>You can’t do this if the operator used was</a:t>
            </a:r>
            <a:endParaRPr lang="en-US" dirty="0"/>
          </a:p>
          <a:p>
            <a:pPr marL="0" indent="0" algn="ctr">
              <a:buNone/>
            </a:pPr>
            <a:r>
              <a:rPr lang="en-US" b="1" dirty="0" smtClean="0">
                <a:latin typeface="Lucida Sans Typewriter" pitchFamily="49" charset="0"/>
              </a:rPr>
              <a:t>X Y</a:t>
            </a:r>
            <a:r>
              <a:rPr lang="en-US" dirty="0" smtClean="0">
                <a:latin typeface="Lucida Sans Typewriter" pitchFamily="49" charset="0"/>
              </a:rPr>
              <a:t> </a:t>
            </a:r>
            <a:r>
              <a:rPr lang="en-US" dirty="0">
                <a:latin typeface="Lucida Sans Typewriter" pitchFamily="49" charset="0"/>
              </a:rPr>
              <a:t>A B =&gt; </a:t>
            </a:r>
            <a:r>
              <a:rPr lang="en-US" b="1" dirty="0">
                <a:latin typeface="Lucida Sans Typewriter" pitchFamily="49" charset="0"/>
              </a:rPr>
              <a:t>1 1</a:t>
            </a:r>
            <a:r>
              <a:rPr lang="en-US" dirty="0">
                <a:latin typeface="Lucida Sans Typewriter" pitchFamily="49" charset="0"/>
              </a:rPr>
              <a:t> A </a:t>
            </a:r>
            <a:r>
              <a:rPr lang="en-US" dirty="0" smtClean="0">
                <a:latin typeface="Lucida Sans Typewriter" pitchFamily="49" charset="0"/>
              </a:rPr>
              <a:t>B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04448" y="6453336"/>
            <a:ext cx="504056" cy="365125"/>
          </a:xfrm>
          <a:prstGeom prst="rect">
            <a:avLst/>
          </a:prstGeom>
        </p:spPr>
        <p:txBody>
          <a:bodyPr/>
          <a:lstStyle/>
          <a:p>
            <a:fld id="{BD52B882-0D7A-4F7C-863D-B43502E45CD0}" type="slidenum">
              <a:rPr lang="en-US" smtClean="0"/>
              <a:pPr/>
              <a:t>62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4149080"/>
            <a:ext cx="8064896" cy="1944216"/>
          </a:xfrm>
          <a:prstGeom prst="rect">
            <a:avLst/>
          </a:prstGeom>
          <a:solidFill>
            <a:srgbClr val="FFFF66"/>
          </a:solidFill>
          <a:ln>
            <a:solidFill>
              <a:srgbClr val="0070C0"/>
            </a:solidFill>
          </a:ln>
        </p:spPr>
        <p:txBody>
          <a:bodyPr wrap="square" rtlCol="0">
            <a:noAutofit/>
          </a:bodyPr>
          <a:lstStyle/>
          <a:p>
            <a:pPr marL="0" lvl="1" algn="ctr"/>
            <a:endParaRPr lang="en-US" sz="2400" b="1" dirty="0" smtClean="0"/>
          </a:p>
          <a:p>
            <a:pPr marL="0" lvl="1" algn="ctr"/>
            <a:r>
              <a:rPr lang="en-US" sz="3600" b="1" dirty="0" smtClean="0"/>
              <a:t>A PSVN rule is 1-to-1 </a:t>
            </a:r>
            <a:r>
              <a:rPr lang="en-US" sz="3600" b="1" dirty="0" err="1" smtClean="0"/>
              <a:t>iff</a:t>
            </a:r>
            <a:r>
              <a:rPr lang="en-US" sz="3600" b="1" dirty="0" smtClean="0"/>
              <a:t> all the variables in its LHS occur in its RHS.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07494524"/>
      </p:ext>
    </p:extLst>
  </p:cSld>
  <p:clrMapOvr>
    <a:masterClrMapping/>
  </p:clrMapOvr>
  <p:transition advTm="18463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Burns et al., </a:t>
            </a:r>
            <a:r>
              <a:rPr lang="en-US" dirty="0" smtClean="0"/>
              <a:t> IDEA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Exploit: every operator in the 15-puzzle has an inverse, and we know which operator it 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04448" y="6453336"/>
            <a:ext cx="504056" cy="365125"/>
          </a:xfrm>
          <a:prstGeom prst="rect">
            <a:avLst/>
          </a:prstGeom>
        </p:spPr>
        <p:txBody>
          <a:bodyPr/>
          <a:lstStyle/>
          <a:p>
            <a:fld id="{BD52B882-0D7A-4F7C-863D-B43502E45CD0}" type="slidenum">
              <a:rPr lang="en-US" smtClean="0"/>
              <a:pPr/>
              <a:t>63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3573016"/>
            <a:ext cx="8280920" cy="2246769"/>
          </a:xfrm>
          <a:prstGeom prst="rect">
            <a:avLst/>
          </a:prstGeom>
          <a:solidFill>
            <a:srgbClr val="FFFF66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0" lvl="1" algn="ctr"/>
            <a:r>
              <a:rPr lang="en-US" sz="3600" b="1" dirty="0" smtClean="0"/>
              <a:t>Can we automatically determine if a PSVN rule has an inverse among the rules?</a:t>
            </a:r>
            <a:endParaRPr lang="en-US" sz="3200" dirty="0" smtClean="0"/>
          </a:p>
          <a:p>
            <a:pPr marL="0" lvl="1" algn="ctr"/>
            <a:endParaRPr lang="en-US" sz="3200" b="1" dirty="0"/>
          </a:p>
          <a:p>
            <a:pPr marL="0" lvl="1" algn="ctr"/>
            <a:endParaRPr lang="en-US" sz="36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79912" y="4725144"/>
            <a:ext cx="12022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5400" b="1" dirty="0" smtClean="0"/>
              <a:t>YES</a:t>
            </a:r>
            <a:endParaRPr lang="en-US" sz="3200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5076696"/>
      </p:ext>
    </p:extLst>
  </p:cSld>
  <p:clrMapOvr>
    <a:masterClrMapping/>
  </p:clrMapOvr>
  <p:transition advTm="5486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Transpositions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3268959"/>
          </a:xfrm>
        </p:spPr>
        <p:txBody>
          <a:bodyPr>
            <a:normAutofit/>
          </a:bodyPr>
          <a:lstStyle/>
          <a:p>
            <a:r>
              <a:rPr lang="en-US" dirty="0" smtClean="0"/>
              <a:t>Transposition = two operator sequences that lead to the same state.</a:t>
            </a:r>
          </a:p>
          <a:p>
            <a:r>
              <a:rPr lang="en-US" dirty="0" smtClean="0"/>
              <a:t>For example, in the space below there are two operators that lead from S</a:t>
            </a:r>
            <a:r>
              <a:rPr lang="en-US" baseline="-25000" dirty="0" smtClean="0"/>
              <a:t>0</a:t>
            </a:r>
            <a:r>
              <a:rPr lang="en-US" dirty="0" smtClean="0"/>
              <a:t> to S</a:t>
            </a:r>
            <a:r>
              <a:rPr lang="en-US" baseline="-25000" dirty="0" smtClean="0"/>
              <a:t>1</a:t>
            </a:r>
            <a:r>
              <a:rPr lang="en-US" dirty="0" smtClean="0"/>
              <a:t>. </a:t>
            </a:r>
          </a:p>
          <a:p>
            <a:r>
              <a:rPr lang="en-US" dirty="0" smtClean="0"/>
              <a:t>How many sequences are there from S</a:t>
            </a:r>
            <a:r>
              <a:rPr lang="en-US" baseline="-25000" dirty="0" smtClean="0"/>
              <a:t>0</a:t>
            </a:r>
            <a:r>
              <a:rPr lang="en-US" dirty="0" smtClean="0"/>
              <a:t> to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n</a:t>
            </a:r>
            <a:r>
              <a:rPr lang="en-US" dirty="0" smtClean="0"/>
              <a:t>?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619672" y="5145707"/>
            <a:ext cx="5472608" cy="875581"/>
            <a:chOff x="611560" y="2886035"/>
            <a:chExt cx="5472608" cy="875581"/>
          </a:xfrm>
        </p:grpSpPr>
        <p:sp>
          <p:nvSpPr>
            <p:cNvPr id="6" name="Oval 5"/>
            <p:cNvSpPr>
              <a:spLocks noChangeAspect="1"/>
            </p:cNvSpPr>
            <p:nvPr/>
          </p:nvSpPr>
          <p:spPr>
            <a:xfrm>
              <a:off x="611560" y="3140968"/>
              <a:ext cx="620648" cy="6206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S</a:t>
              </a:r>
              <a:r>
                <a:rPr lang="en-US" sz="2400" b="1" baseline="-25000" dirty="0" smtClean="0">
                  <a:solidFill>
                    <a:schemeClr val="tx1"/>
                  </a:solidFill>
                </a:rPr>
                <a:t>0</a:t>
              </a:r>
              <a:endParaRPr lang="en-US" sz="24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>
              <a:spLocks noChangeAspect="1"/>
            </p:cNvSpPr>
            <p:nvPr/>
          </p:nvSpPr>
          <p:spPr>
            <a:xfrm>
              <a:off x="1647096" y="3140968"/>
              <a:ext cx="620648" cy="6206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S</a:t>
              </a:r>
              <a:r>
                <a:rPr lang="en-US" sz="2400" b="1" baseline="-25000" dirty="0" smtClean="0">
                  <a:solidFill>
                    <a:schemeClr val="tx1"/>
                  </a:solidFill>
                </a:rPr>
                <a:t>1</a:t>
              </a:r>
              <a:endParaRPr lang="en-US" sz="2400" b="1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8" name="Curved Connector 7"/>
            <p:cNvCxnSpPr>
              <a:stCxn id="6" idx="7"/>
              <a:endCxn id="7" idx="1"/>
            </p:cNvCxnSpPr>
            <p:nvPr/>
          </p:nvCxnSpPr>
          <p:spPr>
            <a:xfrm rot="5400000" flipH="1" flipV="1">
              <a:off x="1439652" y="2933524"/>
              <a:ext cx="12700" cy="596672"/>
            </a:xfrm>
            <a:prstGeom prst="curvedConnector3">
              <a:avLst>
                <a:gd name="adj1" fmla="val 2515685"/>
              </a:avLst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urved Connector 8"/>
            <p:cNvCxnSpPr>
              <a:stCxn id="6" idx="5"/>
              <a:endCxn id="7" idx="3"/>
            </p:cNvCxnSpPr>
            <p:nvPr/>
          </p:nvCxnSpPr>
          <p:spPr>
            <a:xfrm rot="16200000" flipH="1">
              <a:off x="1439652" y="3372388"/>
              <a:ext cx="12700" cy="596672"/>
            </a:xfrm>
            <a:prstGeom prst="curvedConnector3">
              <a:avLst>
                <a:gd name="adj1" fmla="val 2515685"/>
              </a:avLst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>
              <a:spLocks noChangeAspect="1"/>
            </p:cNvSpPr>
            <p:nvPr/>
          </p:nvSpPr>
          <p:spPr>
            <a:xfrm>
              <a:off x="2699792" y="3140968"/>
              <a:ext cx="620648" cy="6206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S</a:t>
              </a:r>
              <a:r>
                <a:rPr lang="en-US" sz="2400" b="1" baseline="-25000" dirty="0" smtClean="0">
                  <a:solidFill>
                    <a:schemeClr val="tx1"/>
                  </a:solidFill>
                </a:rPr>
                <a:t>2</a:t>
              </a:r>
              <a:endParaRPr lang="en-US" sz="2400" b="1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Curved Connector 10"/>
            <p:cNvCxnSpPr>
              <a:endCxn id="10" idx="1"/>
            </p:cNvCxnSpPr>
            <p:nvPr/>
          </p:nvCxnSpPr>
          <p:spPr>
            <a:xfrm rot="5400000" flipH="1" flipV="1">
              <a:off x="2492348" y="2933524"/>
              <a:ext cx="12700" cy="596672"/>
            </a:xfrm>
            <a:prstGeom prst="curvedConnector3">
              <a:avLst>
                <a:gd name="adj1" fmla="val 2515685"/>
              </a:avLst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urved Connector 11"/>
            <p:cNvCxnSpPr>
              <a:endCxn id="10" idx="3"/>
            </p:cNvCxnSpPr>
            <p:nvPr/>
          </p:nvCxnSpPr>
          <p:spPr>
            <a:xfrm rot="16200000" flipH="1">
              <a:off x="2492348" y="3372388"/>
              <a:ext cx="12700" cy="596672"/>
            </a:xfrm>
            <a:prstGeom prst="curvedConnector3">
              <a:avLst>
                <a:gd name="adj1" fmla="val 2515685"/>
              </a:avLst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4427984" y="3140968"/>
              <a:ext cx="620648" cy="6206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5463520" y="3140968"/>
              <a:ext cx="620648" cy="6206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err="1" smtClean="0">
                  <a:solidFill>
                    <a:schemeClr val="tx1"/>
                  </a:solidFill>
                </a:rPr>
                <a:t>S</a:t>
              </a:r>
              <a:r>
                <a:rPr lang="en-US" sz="2400" b="1" baseline="-25000" dirty="0" err="1" smtClean="0">
                  <a:solidFill>
                    <a:schemeClr val="tx1"/>
                  </a:solidFill>
                </a:rPr>
                <a:t>n</a:t>
              </a:r>
              <a:endParaRPr lang="en-US" sz="2400" b="1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Curved Connector 14"/>
            <p:cNvCxnSpPr>
              <a:stCxn id="13" idx="7"/>
              <a:endCxn id="14" idx="1"/>
            </p:cNvCxnSpPr>
            <p:nvPr/>
          </p:nvCxnSpPr>
          <p:spPr>
            <a:xfrm rot="5400000" flipH="1" flipV="1">
              <a:off x="5256076" y="2933524"/>
              <a:ext cx="12700" cy="596672"/>
            </a:xfrm>
            <a:prstGeom prst="curvedConnector3">
              <a:avLst>
                <a:gd name="adj1" fmla="val 2515685"/>
              </a:avLst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urved Connector 15"/>
            <p:cNvCxnSpPr>
              <a:stCxn id="13" idx="5"/>
              <a:endCxn id="14" idx="3"/>
            </p:cNvCxnSpPr>
            <p:nvPr/>
          </p:nvCxnSpPr>
          <p:spPr>
            <a:xfrm rot="16200000" flipH="1">
              <a:off x="5256076" y="3372388"/>
              <a:ext cx="12700" cy="596672"/>
            </a:xfrm>
            <a:prstGeom prst="curvedConnector3">
              <a:avLst>
                <a:gd name="adj1" fmla="val 2515685"/>
              </a:avLst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3733690" y="2886035"/>
              <a:ext cx="62228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 smtClean="0"/>
                <a:t>…</a:t>
              </a:r>
              <a:endParaRPr lang="en-US" sz="4800" b="1" dirty="0"/>
            </a:p>
          </p:txBody>
        </p:sp>
        <p:cxnSp>
          <p:nvCxnSpPr>
            <p:cNvPr id="18" name="Curved Connector 17"/>
            <p:cNvCxnSpPr/>
            <p:nvPr/>
          </p:nvCxnSpPr>
          <p:spPr>
            <a:xfrm rot="5400000" flipH="1" flipV="1">
              <a:off x="3547234" y="2920990"/>
              <a:ext cx="12700" cy="596672"/>
            </a:xfrm>
            <a:prstGeom prst="curvedConnector3">
              <a:avLst>
                <a:gd name="adj1" fmla="val 2515685"/>
              </a:avLst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urved Connector 18"/>
            <p:cNvCxnSpPr/>
            <p:nvPr/>
          </p:nvCxnSpPr>
          <p:spPr>
            <a:xfrm rot="16200000" flipH="1">
              <a:off x="3547234" y="3359854"/>
              <a:ext cx="12700" cy="596672"/>
            </a:xfrm>
            <a:prstGeom prst="curvedConnector3">
              <a:avLst>
                <a:gd name="adj1" fmla="val 2515685"/>
              </a:avLst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56613538"/>
      </p:ext>
    </p:extLst>
  </p:cSld>
  <p:clrMapOvr>
    <a:masterClrMapping/>
  </p:clrMapOvr>
  <p:transition advTm="83496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Goal: Automatically Eliminate Redundant Operator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99381"/>
            <a:ext cx="8928992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Operator sequence R is redundant with operator sequence S </a:t>
            </a:r>
            <a:r>
              <a:rPr lang="en-US" dirty="0" err="1" smtClean="0"/>
              <a:t>iff</a:t>
            </a:r>
            <a:r>
              <a:rPr lang="en-US" dirty="0" smtClean="0"/>
              <a:t>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Cost(R) ≥ Cost(S)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Pre(R) </a:t>
            </a:r>
            <a:r>
              <a:rPr lang="en-US" sz="3000" b="1" dirty="0" smtClean="0">
                <a:sym typeface="Symbol"/>
              </a:rPr>
              <a:t></a:t>
            </a:r>
            <a:r>
              <a:rPr lang="en-US" sz="2600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Pre(S)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R(x)=S(x) for all x </a:t>
            </a:r>
            <a:r>
              <a:rPr lang="el-GR" dirty="0" smtClean="0">
                <a:latin typeface="Cambria Math"/>
                <a:ea typeface="Cambria Math"/>
                <a:sym typeface="Symbol"/>
              </a:rPr>
              <a:t>ϵ</a:t>
            </a:r>
            <a:r>
              <a:rPr lang="en-US" dirty="0" smtClean="0">
                <a:latin typeface="Cambria Math"/>
                <a:ea typeface="Cambria Math"/>
                <a:sym typeface="Symbol"/>
              </a:rPr>
              <a:t> </a:t>
            </a:r>
            <a:r>
              <a:rPr lang="en-US" dirty="0" smtClean="0"/>
              <a:t>Pre(R) 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/>
            <a:r>
              <a:rPr lang="en-US" dirty="0" smtClean="0"/>
              <a:t>If we can automatically determine that R </a:t>
            </a:r>
            <a:r>
              <a:rPr lang="en-US" dirty="0"/>
              <a:t>≥ </a:t>
            </a:r>
            <a:r>
              <a:rPr lang="en-US" dirty="0" smtClean="0"/>
              <a:t>S, we can avoid duplicate effort by refusing to fully execute R – we execute all of R except its last operator (“move”), hence the name “move pruning”.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04448" y="6453336"/>
            <a:ext cx="504056" cy="365125"/>
          </a:xfrm>
          <a:prstGeom prst="rect">
            <a:avLst/>
          </a:prstGeom>
        </p:spPr>
        <p:txBody>
          <a:bodyPr/>
          <a:lstStyle/>
          <a:p>
            <a:fld id="{BD52B882-0D7A-4F7C-863D-B43502E45CD0}" type="slidenum">
              <a:rPr lang="en-US" smtClean="0"/>
              <a:pPr/>
              <a:t>65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20072" y="2886035"/>
            <a:ext cx="3456384" cy="830997"/>
          </a:xfrm>
          <a:prstGeom prst="rect">
            <a:avLst/>
          </a:prstGeom>
          <a:solidFill>
            <a:srgbClr val="FFFF66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0" lvl="1" algn="ctr"/>
            <a:r>
              <a:rPr lang="en-US" sz="2400" dirty="0" smtClean="0"/>
              <a:t>Notation:   R ≥ S   means   R is redundant with 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6471668"/>
      </p:ext>
    </p:extLst>
  </p:cSld>
  <p:clrMapOvr>
    <a:masterClrMapping/>
  </p:clrMapOvr>
  <p:transition advTm="11796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r>
              <a:rPr lang="en-US" dirty="0" smtClean="0"/>
              <a:t>Checking Single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16832"/>
            <a:ext cx="8568952" cy="30137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Operator R is redundant with operator S </a:t>
            </a:r>
            <a:r>
              <a:rPr lang="en-US" sz="3000" dirty="0" err="1" smtClean="0"/>
              <a:t>iff</a:t>
            </a:r>
            <a:r>
              <a:rPr lang="en-US" sz="3000" dirty="0" smtClean="0"/>
              <a:t>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600" dirty="0" smtClean="0"/>
              <a:t>Cost(R) ≥ Cost(S)  …… </a:t>
            </a:r>
            <a:r>
              <a:rPr lang="en-US" sz="2600" b="1" dirty="0" smtClean="0">
                <a:solidFill>
                  <a:srgbClr val="0070C0"/>
                </a:solidFill>
              </a:rPr>
              <a:t>trivial to check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600" dirty="0" smtClean="0"/>
              <a:t>Pre(R) </a:t>
            </a:r>
            <a:r>
              <a:rPr lang="en-US" sz="2600" b="1" dirty="0" smtClean="0">
                <a:sym typeface="Symbol"/>
              </a:rPr>
              <a:t></a:t>
            </a:r>
            <a:r>
              <a:rPr lang="en-US" sz="2600" dirty="0" smtClean="0">
                <a:sym typeface="Symbol"/>
              </a:rPr>
              <a:t> Pre(S)     </a:t>
            </a:r>
            <a:r>
              <a:rPr lang="en-US" sz="2600" dirty="0" smtClean="0"/>
              <a:t>…… </a:t>
            </a:r>
            <a:r>
              <a:rPr lang="en-US" sz="2600" b="1" dirty="0">
                <a:solidFill>
                  <a:srgbClr val="0070C0"/>
                </a:solidFill>
              </a:rPr>
              <a:t>i</a:t>
            </a:r>
            <a:r>
              <a:rPr lang="en-US" sz="2600" b="1" dirty="0" smtClean="0">
                <a:solidFill>
                  <a:srgbClr val="0070C0"/>
                </a:solidFill>
              </a:rPr>
              <a:t>s R’s LHS </a:t>
            </a:r>
            <a:r>
              <a:rPr lang="en-US" sz="2600" b="1" u="heavy" dirty="0" smtClean="0">
                <a:solidFill>
                  <a:srgbClr val="0070C0"/>
                </a:solidFill>
              </a:rPr>
              <a:t>more specific than </a:t>
            </a:r>
            <a:r>
              <a:rPr lang="en-US" sz="2600" b="1" dirty="0" smtClean="0">
                <a:solidFill>
                  <a:srgbClr val="0070C0"/>
                </a:solidFill>
              </a:rPr>
              <a:t>S’s ?</a:t>
            </a:r>
            <a:endParaRPr lang="en-US" sz="2600" dirty="0" smtClean="0">
              <a:sym typeface="Symbol"/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sz="2600" dirty="0" smtClean="0">
                <a:sym typeface="Symbol"/>
              </a:rPr>
              <a:t>R(x)=S(x) for all x </a:t>
            </a:r>
            <a:r>
              <a:rPr lang="el-GR" sz="2600" dirty="0" smtClean="0">
                <a:latin typeface="Cambria Math"/>
                <a:ea typeface="Cambria Math"/>
                <a:sym typeface="Symbol"/>
              </a:rPr>
              <a:t>ϵ</a:t>
            </a:r>
            <a:r>
              <a:rPr lang="en-US" sz="2600" dirty="0" smtClean="0">
                <a:latin typeface="Cambria Math"/>
                <a:ea typeface="Cambria Math"/>
                <a:sym typeface="Symbol"/>
              </a:rPr>
              <a:t> </a:t>
            </a:r>
            <a:r>
              <a:rPr lang="en-US" sz="2600" dirty="0" smtClean="0"/>
              <a:t>Pre(R)</a:t>
            </a:r>
          </a:p>
          <a:p>
            <a:pPr marL="400050" lvl="1" indent="0">
              <a:buNone/>
            </a:pPr>
            <a:r>
              <a:rPr lang="en-US" sz="2600" dirty="0" smtClean="0"/>
              <a:t>          …… </a:t>
            </a:r>
            <a:r>
              <a:rPr lang="en-US" sz="2600" b="1" dirty="0" smtClean="0">
                <a:solidFill>
                  <a:srgbClr val="0070C0"/>
                </a:solidFill>
              </a:rPr>
              <a:t>after unifying LHS’s are the RHS’s identical?</a:t>
            </a:r>
            <a:endParaRPr lang="en-US" sz="2600" dirty="0" smtClean="0"/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04448" y="6453336"/>
            <a:ext cx="504056" cy="365125"/>
          </a:xfrm>
          <a:prstGeom prst="rect">
            <a:avLst/>
          </a:prstGeom>
        </p:spPr>
        <p:txBody>
          <a:bodyPr/>
          <a:lstStyle/>
          <a:p>
            <a:fld id="{BD52B882-0D7A-4F7C-863D-B43502E45CD0}" type="slidenum">
              <a:rPr lang="en-US" smtClean="0"/>
              <a:pPr/>
              <a:t>66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181734"/>
      </p:ext>
    </p:extLst>
  </p:cSld>
  <p:clrMapOvr>
    <a:masterClrMapping/>
  </p:clrMapOvr>
  <p:transition advTm="91688"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4216"/>
            <a:ext cx="8229600" cy="1324744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(R)    </a:t>
            </a:r>
            <a:r>
              <a:rPr lang="en-US" b="1" dirty="0" smtClean="0">
                <a:latin typeface="Lucida Sans Typewriter" pitchFamily="49" charset="0"/>
              </a:rPr>
              <a:t>0 </a:t>
            </a:r>
            <a:r>
              <a:rPr lang="en-US" b="1" dirty="0">
                <a:latin typeface="Lucida Sans Typewriter" pitchFamily="49" charset="0"/>
              </a:rPr>
              <a:t>0</a:t>
            </a:r>
            <a:r>
              <a:rPr lang="en-US" b="1" dirty="0" smtClean="0">
                <a:latin typeface="Lucida Sans Typewriter" pitchFamily="49" charset="0"/>
              </a:rPr>
              <a:t> 1 </a:t>
            </a:r>
            <a:r>
              <a:rPr lang="en-US" b="1" dirty="0">
                <a:latin typeface="Lucida Sans Typewriter" pitchFamily="49" charset="0"/>
              </a:rPr>
              <a:t>A</a:t>
            </a:r>
            <a:r>
              <a:rPr lang="en-US" b="1" dirty="0" smtClean="0">
                <a:latin typeface="Lucida Sans Typewriter" pitchFamily="49" charset="0"/>
              </a:rPr>
              <a:t> =&gt; 1 </a:t>
            </a:r>
            <a:r>
              <a:rPr lang="en-US" b="1" dirty="0">
                <a:latin typeface="Lucida Sans Typewriter" pitchFamily="49" charset="0"/>
              </a:rPr>
              <a:t>0</a:t>
            </a:r>
            <a:r>
              <a:rPr lang="en-US" b="1" dirty="0" smtClean="0">
                <a:latin typeface="Lucida Sans Typewriter" pitchFamily="49" charset="0"/>
              </a:rPr>
              <a:t> </a:t>
            </a:r>
            <a:r>
              <a:rPr lang="en-US" b="1" dirty="0">
                <a:latin typeface="Lucida Sans Typewriter" pitchFamily="49" charset="0"/>
              </a:rPr>
              <a:t>A</a:t>
            </a:r>
            <a:r>
              <a:rPr lang="en-US" b="1" dirty="0" smtClean="0">
                <a:latin typeface="Lucida Sans Typewriter" pitchFamily="49" charset="0"/>
              </a:rPr>
              <a:t> 1</a:t>
            </a:r>
          </a:p>
          <a:p>
            <a:pPr algn="ctr">
              <a:buNone/>
            </a:pPr>
            <a:r>
              <a:rPr lang="en-US" b="1" dirty="0" smtClean="0"/>
              <a:t>(S)    </a:t>
            </a:r>
            <a:r>
              <a:rPr lang="en-US" b="1" dirty="0" smtClean="0">
                <a:latin typeface="Lucida Sans Typewriter" pitchFamily="49" charset="0"/>
              </a:rPr>
              <a:t>W </a:t>
            </a:r>
            <a:r>
              <a:rPr lang="en-US" b="1" dirty="0" err="1">
                <a:latin typeface="Lucida Sans Typewriter" pitchFamily="49" charset="0"/>
              </a:rPr>
              <a:t>W</a:t>
            </a:r>
            <a:r>
              <a:rPr lang="en-US" b="1" dirty="0" smtClean="0">
                <a:latin typeface="Lucida Sans Typewriter" pitchFamily="49" charset="0"/>
              </a:rPr>
              <a:t> </a:t>
            </a:r>
            <a:r>
              <a:rPr lang="en-US" b="1" dirty="0">
                <a:latin typeface="Lucida Sans Typewriter" pitchFamily="49" charset="0"/>
              </a:rPr>
              <a:t>X</a:t>
            </a:r>
            <a:r>
              <a:rPr lang="en-US" b="1" dirty="0" smtClean="0">
                <a:latin typeface="Lucida Sans Typewriter" pitchFamily="49" charset="0"/>
              </a:rPr>
              <a:t> </a:t>
            </a:r>
            <a:r>
              <a:rPr lang="en-US" b="1" dirty="0">
                <a:latin typeface="Lucida Sans Typewriter" pitchFamily="49" charset="0"/>
              </a:rPr>
              <a:t>Y</a:t>
            </a:r>
            <a:r>
              <a:rPr lang="en-US" b="1" dirty="0" smtClean="0">
                <a:latin typeface="Lucida Sans Typewriter" pitchFamily="49" charset="0"/>
              </a:rPr>
              <a:t> =&gt; </a:t>
            </a:r>
            <a:r>
              <a:rPr lang="en-US" b="1" dirty="0">
                <a:latin typeface="Lucida Sans Typewriter" pitchFamily="49" charset="0"/>
              </a:rPr>
              <a:t>1</a:t>
            </a:r>
            <a:r>
              <a:rPr lang="en-US" b="1" dirty="0" smtClean="0">
                <a:latin typeface="Lucida Sans Typewriter" pitchFamily="49" charset="0"/>
              </a:rPr>
              <a:t> </a:t>
            </a:r>
            <a:r>
              <a:rPr lang="en-US" b="1" dirty="0">
                <a:latin typeface="Lucida Sans Typewriter" pitchFamily="49" charset="0"/>
              </a:rPr>
              <a:t>W</a:t>
            </a:r>
            <a:r>
              <a:rPr lang="en-US" b="1" dirty="0" smtClean="0">
                <a:latin typeface="Lucida Sans Typewriter" pitchFamily="49" charset="0"/>
              </a:rPr>
              <a:t> </a:t>
            </a:r>
            <a:r>
              <a:rPr lang="en-US" b="1" dirty="0">
                <a:latin typeface="Lucida Sans Typewriter" pitchFamily="49" charset="0"/>
              </a:rPr>
              <a:t>Y</a:t>
            </a:r>
            <a:r>
              <a:rPr lang="en-US" b="1" dirty="0" smtClean="0">
                <a:latin typeface="Lucida Sans Typewriter" pitchFamily="49" charset="0"/>
              </a:rPr>
              <a:t> X</a:t>
            </a:r>
          </a:p>
          <a:p>
            <a:pPr>
              <a:buNone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B882-0D7A-4F7C-863D-B43502E45CD0}" type="slidenum">
              <a:rPr lang="en-US" smtClean="0"/>
              <a:pPr/>
              <a:t>67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79512" y="3439541"/>
            <a:ext cx="8928992" cy="30137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1" indent="-514350">
              <a:buFont typeface="+mj-lt"/>
              <a:buAutoNum type="arabicPeriod"/>
            </a:pPr>
            <a:r>
              <a:rPr lang="en-US" sz="2600" dirty="0" smtClean="0"/>
              <a:t>Cost(R) ≥ Cost(S)  …… </a:t>
            </a:r>
            <a:r>
              <a:rPr lang="en-US" sz="2600" b="1" dirty="0" smtClean="0">
                <a:solidFill>
                  <a:srgbClr val="0070C0"/>
                </a:solidFill>
              </a:rPr>
              <a:t>yes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600" dirty="0" smtClean="0"/>
              <a:t>Pre(R) </a:t>
            </a:r>
            <a:r>
              <a:rPr lang="en-US" sz="2600" b="1" dirty="0" smtClean="0">
                <a:sym typeface="Symbol"/>
              </a:rPr>
              <a:t></a:t>
            </a:r>
            <a:r>
              <a:rPr lang="en-US" sz="2600" dirty="0" smtClean="0">
                <a:sym typeface="Symbol"/>
              </a:rPr>
              <a:t> Pre(S)     </a:t>
            </a:r>
            <a:r>
              <a:rPr lang="en-US" sz="2600" dirty="0" smtClean="0"/>
              <a:t>…… </a:t>
            </a:r>
            <a:r>
              <a:rPr lang="en-US" sz="2400" b="1" dirty="0" smtClean="0">
                <a:solidFill>
                  <a:srgbClr val="0070C0"/>
                </a:solidFill>
                <a:latin typeface="Lucida Sans Typewriter" pitchFamily="49" charset="0"/>
              </a:rPr>
              <a:t>W=0, X=1, Y=A</a:t>
            </a:r>
            <a:endParaRPr lang="en-US" sz="2600" dirty="0" smtClean="0">
              <a:solidFill>
                <a:srgbClr val="0070C0"/>
              </a:solidFill>
              <a:sym typeface="Symbol"/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sz="2600" dirty="0" smtClean="0">
                <a:sym typeface="Symbol"/>
              </a:rPr>
              <a:t>R(x)=S(x) for all x </a:t>
            </a:r>
            <a:r>
              <a:rPr lang="el-GR" sz="2600" dirty="0" smtClean="0">
                <a:latin typeface="Cambria Math"/>
                <a:ea typeface="Cambria Math"/>
                <a:sym typeface="Symbol"/>
              </a:rPr>
              <a:t>ϵ</a:t>
            </a:r>
            <a:r>
              <a:rPr lang="en-US" sz="2600" dirty="0" smtClean="0">
                <a:latin typeface="Cambria Math"/>
                <a:ea typeface="Cambria Math"/>
                <a:sym typeface="Symbol"/>
              </a:rPr>
              <a:t> </a:t>
            </a:r>
            <a:r>
              <a:rPr lang="en-US" sz="2600" dirty="0" smtClean="0"/>
              <a:t>Pre(R)  …… </a:t>
            </a:r>
            <a:r>
              <a:rPr lang="en-US" sz="2600" b="1" dirty="0" smtClean="0">
                <a:solidFill>
                  <a:srgbClr val="0070C0"/>
                </a:solidFill>
              </a:rPr>
              <a:t>S’s LHS = </a:t>
            </a:r>
            <a:r>
              <a:rPr lang="en-US" sz="2400" b="1" dirty="0">
                <a:solidFill>
                  <a:srgbClr val="0070C0"/>
                </a:solidFill>
                <a:latin typeface="Lucida Sans Typewriter" pitchFamily="49" charset="0"/>
              </a:rPr>
              <a:t>1 </a:t>
            </a:r>
            <a:r>
              <a:rPr lang="en-US" sz="2400" b="1" dirty="0" smtClean="0">
                <a:solidFill>
                  <a:srgbClr val="0070C0"/>
                </a:solidFill>
                <a:latin typeface="Lucida Sans Typewriter" pitchFamily="49" charset="0"/>
              </a:rPr>
              <a:t>0 A 1</a:t>
            </a:r>
            <a:endParaRPr lang="en-US" sz="2400" b="1" dirty="0">
              <a:solidFill>
                <a:srgbClr val="0070C0"/>
              </a:solidFill>
              <a:latin typeface="Lucida Sans Typewriter" pitchFamily="49" charset="0"/>
            </a:endParaRPr>
          </a:p>
          <a:p>
            <a:pPr marL="400050" lvl="1" indent="0">
              <a:buFont typeface="Arial" pitchFamily="34" charset="0"/>
              <a:buNone/>
            </a:pPr>
            <a:endParaRPr lang="en-US" sz="2600" dirty="0" smtClean="0"/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87624" y="5478323"/>
            <a:ext cx="6768752" cy="646331"/>
          </a:xfrm>
          <a:prstGeom prst="rect">
            <a:avLst/>
          </a:prstGeom>
          <a:solidFill>
            <a:srgbClr val="FFFF66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0" lvl="1" algn="ctr"/>
            <a:r>
              <a:rPr lang="en-US" sz="3600" b="1" dirty="0" smtClean="0"/>
              <a:t>What about operator sequences?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873910"/>
      </p:ext>
    </p:extLst>
  </p:cSld>
  <p:clrMapOvr>
    <a:masterClrMapping/>
  </p:clrMapOvr>
  <p:transition advTm="9563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What is State-Space Search?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GIVEN:</a:t>
            </a:r>
          </a:p>
          <a:p>
            <a:pPr lvl="1"/>
            <a:r>
              <a:rPr lang="en-US" dirty="0" smtClean="0"/>
              <a:t>Start state</a:t>
            </a:r>
          </a:p>
          <a:p>
            <a:pPr lvl="1"/>
            <a:r>
              <a:rPr lang="en-US" dirty="0" smtClean="0"/>
              <a:t>Goal state (sometimes: goal test)</a:t>
            </a:r>
          </a:p>
          <a:p>
            <a:pPr lvl="1"/>
            <a:r>
              <a:rPr lang="en-US" dirty="0" smtClean="0"/>
              <a:t>Successor function (maps a state to a set of states)</a:t>
            </a:r>
          </a:p>
          <a:p>
            <a:pPr lvl="1"/>
            <a:endParaRPr lang="en-US" dirty="0"/>
          </a:p>
          <a:p>
            <a:pPr>
              <a:buNone/>
            </a:pPr>
            <a:r>
              <a:rPr lang="en-US" dirty="0" smtClean="0"/>
              <a:t>FIND a path from start to goal.</a:t>
            </a:r>
            <a:endParaRPr lang="en-US" dirty="0"/>
          </a:p>
          <a:p>
            <a:pPr>
              <a:buNone/>
            </a:pPr>
            <a:r>
              <a:rPr lang="en-US" dirty="0" smtClean="0"/>
              <a:t>Path = sequence of states:   S</a:t>
            </a:r>
            <a:r>
              <a:rPr lang="en-US" baseline="-25000" dirty="0" smtClean="0"/>
              <a:t>1</a:t>
            </a:r>
            <a:r>
              <a:rPr lang="en-US" dirty="0" smtClean="0"/>
              <a:t>,S</a:t>
            </a:r>
            <a:r>
              <a:rPr lang="en-US" baseline="-25000" dirty="0" smtClean="0"/>
              <a:t>2</a:t>
            </a:r>
            <a:r>
              <a:rPr lang="en-US" dirty="0" smtClean="0"/>
              <a:t>,…,S</a:t>
            </a:r>
            <a:r>
              <a:rPr lang="en-US" baseline="-25000" dirty="0" smtClean="0"/>
              <a:t>N</a:t>
            </a:r>
            <a:r>
              <a:rPr lang="en-US" dirty="0" smtClean="0"/>
              <a:t> such that  S</a:t>
            </a:r>
            <a:r>
              <a:rPr lang="en-US" baseline="-25000" dirty="0" smtClean="0"/>
              <a:t>i+1</a:t>
            </a:r>
            <a:r>
              <a:rPr lang="en-US" dirty="0" smtClean="0"/>
              <a:t> </a:t>
            </a:r>
            <a:r>
              <a:rPr lang="el-GR" dirty="0" smtClean="0">
                <a:latin typeface="Cambria Math"/>
                <a:ea typeface="Cambria Math"/>
              </a:rPr>
              <a:t>∊</a:t>
            </a:r>
            <a:r>
              <a:rPr lang="en-US" dirty="0" smtClean="0">
                <a:latin typeface="Cambria Math"/>
                <a:ea typeface="Cambria Math"/>
              </a:rPr>
              <a:t> </a:t>
            </a:r>
            <a:r>
              <a:rPr lang="en-US" dirty="0" smtClean="0"/>
              <a:t>successors(S</a:t>
            </a:r>
            <a:r>
              <a:rPr lang="en-US" baseline="-25000" dirty="0" smtClean="0"/>
              <a:t>i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Typically want to minimize path length (or cost).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B882-0D7A-4F7C-863D-B43502E45CD0}" type="slidenum">
              <a:rPr lang="en-US" smtClean="0"/>
              <a:pPr/>
              <a:t>68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1900648"/>
      </p:ext>
    </p:extLst>
  </p:cSld>
  <p:clrMapOvr>
    <a:masterClrMapping/>
  </p:clrMapOvr>
  <p:transition advTm="884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07288" cy="1143000"/>
          </a:xfrm>
        </p:spPr>
        <p:txBody>
          <a:bodyPr/>
          <a:lstStyle/>
          <a:p>
            <a:r>
              <a:rPr lang="en-US" dirty="0" smtClean="0"/>
              <a:t>15-puzzle Operators (Example)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816224"/>
            <a:ext cx="6120680" cy="4853136"/>
          </a:xfrm>
        </p:spPr>
        <p:txBody>
          <a:bodyPr>
            <a:normAutofit/>
          </a:bodyPr>
          <a:lstStyle/>
          <a:p>
            <a:r>
              <a:rPr lang="en-US" b="1" dirty="0" smtClean="0"/>
              <a:t>DOWN(X)</a:t>
            </a:r>
            <a:r>
              <a:rPr lang="en-US" dirty="0" smtClean="0"/>
              <a:t>: move the tile in location X down.</a:t>
            </a:r>
          </a:p>
          <a:p>
            <a:r>
              <a:rPr lang="en-US" b="1" dirty="0" smtClean="0"/>
              <a:t>Preconditions:</a:t>
            </a:r>
          </a:p>
          <a:p>
            <a:pPr lvl="1"/>
            <a:r>
              <a:rPr lang="en-US" dirty="0" smtClean="0"/>
              <a:t>X ≤ 12</a:t>
            </a:r>
          </a:p>
          <a:p>
            <a:pPr lvl="1"/>
            <a:r>
              <a:rPr lang="en-US" dirty="0" smtClean="0"/>
              <a:t>location X+4 is empty</a:t>
            </a:r>
          </a:p>
          <a:p>
            <a:r>
              <a:rPr lang="en-US" b="1" dirty="0" smtClean="0"/>
              <a:t>Effects:</a:t>
            </a:r>
          </a:p>
          <a:p>
            <a:pPr lvl="1"/>
            <a:r>
              <a:rPr lang="en-US" dirty="0" smtClean="0"/>
              <a:t>the tile that was in X is now in X+4</a:t>
            </a:r>
          </a:p>
          <a:p>
            <a:pPr lvl="1"/>
            <a:r>
              <a:rPr lang="en-US" dirty="0" smtClean="0"/>
              <a:t>X is now empty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04448" y="6453336"/>
            <a:ext cx="504056" cy="365125"/>
          </a:xfrm>
          <a:prstGeom prst="rect">
            <a:avLst/>
          </a:prstGeom>
        </p:spPr>
        <p:txBody>
          <a:bodyPr/>
          <a:lstStyle/>
          <a:p>
            <a:fld id="{BD52B882-0D7A-4F7C-863D-B43502E45CD0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5" descr="15Puzz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556792"/>
            <a:ext cx="3168352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4213375"/>
      </p:ext>
    </p:extLst>
  </p:cSld>
  <p:clrMapOvr>
    <a:masterClrMapping/>
  </p:clrMapOvr>
  <p:transition advTm="124612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Generic “Breadth-first”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Put the start state on priority queue OPEN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Repeat: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If OPEN is empty, exit with failure. Otherwise…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/>
              <a:t>R</a:t>
            </a:r>
            <a:r>
              <a:rPr lang="en-US" dirty="0" smtClean="0"/>
              <a:t>emove a state, n, from OPEN.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If n is a goal state, exit with success. Otherwise…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/>
              <a:t>C</a:t>
            </a:r>
            <a:r>
              <a:rPr lang="en-US" dirty="0" smtClean="0"/>
              <a:t>ompute n’s successors (“expand” state n)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Add a successor to OPEN if it has never been seen before, or if the new path to it (via n) is cheaper than any previously generated path to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B882-0D7A-4F7C-863D-B43502E45CD0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loud Callout 4"/>
          <p:cNvSpPr/>
          <p:nvPr/>
        </p:nvSpPr>
        <p:spPr>
          <a:xfrm>
            <a:off x="5076056" y="980728"/>
            <a:ext cx="3528392" cy="1980800"/>
          </a:xfrm>
          <a:prstGeom prst="cloudCallout">
            <a:avLst>
              <a:gd name="adj1" fmla="val -33423"/>
              <a:gd name="adj2" fmla="val 6458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Which one?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0931319"/>
      </p:ext>
    </p:extLst>
  </p:cSld>
  <p:clrMapOvr>
    <a:masterClrMapping/>
  </p:clrMapOvr>
  <p:transition advTm="19700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Heuristic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r>
              <a:rPr lang="en-US" dirty="0" smtClean="0"/>
              <a:t>Like an evaluation function in a game, a heuristic function maps a state to a number indicating how promising the state is.</a:t>
            </a:r>
          </a:p>
          <a:p>
            <a:r>
              <a:rPr lang="en-US" dirty="0" smtClean="0"/>
              <a:t>In order to be sure of returning the optimal solution (least-cost path to goal), the heuristic cannot be an arbitrary evaluation function.</a:t>
            </a:r>
          </a:p>
          <a:p>
            <a:r>
              <a:rPr lang="en-US" dirty="0" smtClean="0"/>
              <a:t>An </a:t>
            </a:r>
            <a:r>
              <a:rPr lang="en-US" u="heavy" dirty="0" smtClean="0"/>
              <a:t>admissible</a:t>
            </a:r>
            <a:r>
              <a:rPr lang="en-US" dirty="0" smtClean="0"/>
              <a:t> heuristic never overestimates distance to goal (h(n) ≤ d(</a:t>
            </a:r>
            <a:r>
              <a:rPr lang="en-US" dirty="0" err="1" smtClean="0"/>
              <a:t>n,goal</a:t>
            </a:r>
            <a:r>
              <a:rPr lang="en-US" dirty="0" smtClean="0"/>
              <a:t>) for all n).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B882-0D7A-4F7C-863D-B43502E45CD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971694"/>
      </p:ext>
    </p:extLst>
  </p:cSld>
  <p:clrMapOvr>
    <a:masterClrMapping/>
  </p:clrMapOvr>
  <p:transition advTm="92593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8|20.5|35.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6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2|213.4|57.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8|18.6|12.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5.4|27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0.1|11.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4|16.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1|3.2|28.1|34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6.6|23|11.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8.5|36.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2.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9.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9.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.5|9.7|60.6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34.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7|6.8|0.3|9|28.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1.7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7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2.7|19.2|53.2|18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9.7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3|19.9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0.1|11.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4|16.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1|3.2|28.1|34.9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7.5|9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3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2.2|12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4|0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23908</TotalTime>
  <Words>3294</Words>
  <Application>Microsoft Office PowerPoint</Application>
  <PresentationFormat>On-screen Show (4:3)</PresentationFormat>
  <Paragraphs>630</Paragraphs>
  <Slides>68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68</vt:i4>
      </vt:variant>
    </vt:vector>
  </HeadingPairs>
  <TitlesOfParts>
    <vt:vector size="70" baseType="lpstr">
      <vt:lpstr>Office Theme</vt:lpstr>
      <vt:lpstr>Custom Design</vt:lpstr>
      <vt:lpstr>Puzzle Solving (single-agent search)</vt:lpstr>
      <vt:lpstr>Puzzle = 1-player game</vt:lpstr>
      <vt:lpstr>Puzzles can be PSPACE-complete</vt:lpstr>
      <vt:lpstr>Heuristic Search</vt:lpstr>
      <vt:lpstr>What is State Space Search?</vt:lpstr>
      <vt:lpstr>Successors Defined by Operators</vt:lpstr>
      <vt:lpstr>15-puzzle Operators (Example)</vt:lpstr>
      <vt:lpstr>Generic “Breadth-first” Search</vt:lpstr>
      <vt:lpstr>Heuristic Functions</vt:lpstr>
      <vt:lpstr>Estimate the distance from s to goal.</vt:lpstr>
      <vt:lpstr># Misplaced Tiles = 3</vt:lpstr>
      <vt:lpstr>Manhattan Distance = 8</vt:lpstr>
      <vt:lpstr>Heuristics Speed up Search</vt:lpstr>
      <vt:lpstr>Notation</vt:lpstr>
      <vt:lpstr>Generic “Breadth-first” Search</vt:lpstr>
      <vt:lpstr>Which State to Remove From OPEN?</vt:lpstr>
      <vt:lpstr>Using Abstraction to Create Heuristics</vt:lpstr>
      <vt:lpstr>The Big Idea</vt:lpstr>
      <vt:lpstr>Example: 8-puzzle</vt:lpstr>
      <vt:lpstr>Domain abstraction  </vt:lpstr>
      <vt:lpstr>Abstract State Space</vt:lpstr>
      <vt:lpstr>Calculating h(s)</vt:lpstr>
      <vt:lpstr>Finer-grained Domain Abstraction  </vt:lpstr>
      <vt:lpstr>Other Ways to Create Heuristics</vt:lpstr>
      <vt:lpstr>Towards a High-Performance Compiler for State-Space Search</vt:lpstr>
      <vt:lpstr>How to Represent a State Space?</vt:lpstr>
      <vt:lpstr>PSVN</vt:lpstr>
      <vt:lpstr>Examples (N=4)</vt:lpstr>
      <vt:lpstr>The 4-Arrow Puzzle</vt:lpstr>
      <vt:lpstr>4-Arrow Puzzle, M1 PSVN Rules</vt:lpstr>
      <vt:lpstr>How to Represent a State Space?</vt:lpstr>
      <vt:lpstr>Research Goal</vt:lpstr>
      <vt:lpstr>psvn2c, a Compiler for PSVN</vt:lpstr>
      <vt:lpstr>Iterating Through a State’s Children</vt:lpstr>
      <vt:lpstr>Why Am I Optimistic?</vt:lpstr>
      <vt:lpstr>Knowledge of Redundant Sequences</vt:lpstr>
      <vt:lpstr>Goal: Automatically Eliminate Redundant Operator Sequences</vt:lpstr>
      <vt:lpstr>Checking Single Operators</vt:lpstr>
      <vt:lpstr>Example </vt:lpstr>
      <vt:lpstr>Example: 4-Arrow Puzzle</vt:lpstr>
      <vt:lpstr>Macro-Operators</vt:lpstr>
      <vt:lpstr>Example (4-Arrow Puzzle)</vt:lpstr>
      <vt:lpstr>Example (4-Arrow Puzzle)</vt:lpstr>
      <vt:lpstr>PSVN’s Move Pruning (version 1)</vt:lpstr>
      <vt:lpstr>Move Pruning Gone Wrong</vt:lpstr>
      <vt:lpstr>What Goes Wrong?</vt:lpstr>
      <vt:lpstr>What Goes Wrong?</vt:lpstr>
      <vt:lpstr>What Goes Wrong?</vt:lpstr>
      <vt:lpstr>What Goes Wrong?</vt:lpstr>
      <vt:lpstr>Provably Correct Solution</vt:lpstr>
      <vt:lpstr>Experimental Evaluation</vt:lpstr>
      <vt:lpstr>Results (totals over 100 states)</vt:lpstr>
      <vt:lpstr>Results (time required for MP)</vt:lpstr>
      <vt:lpstr>Move Pruning Summary</vt:lpstr>
      <vt:lpstr>Conclusion</vt:lpstr>
      <vt:lpstr>UNUSED</vt:lpstr>
      <vt:lpstr>“Serious” Puzzles</vt:lpstr>
      <vt:lpstr>Heuristics Defined by Abstraction</vt:lpstr>
      <vt:lpstr>Two Research Communities</vt:lpstr>
      <vt:lpstr>Example of Problem-Specific Code</vt:lpstr>
      <vt:lpstr>Burns et al.,  IDEA #1</vt:lpstr>
      <vt:lpstr>Burns et al.,  IDEA #2</vt:lpstr>
      <vt:lpstr>Burns et al.,  IDEA #3</vt:lpstr>
      <vt:lpstr>Transpositions</vt:lpstr>
      <vt:lpstr>Goal: Automatically Eliminate Redundant Operator Sequences</vt:lpstr>
      <vt:lpstr>Checking Single Operators</vt:lpstr>
      <vt:lpstr>Example </vt:lpstr>
      <vt:lpstr>What is State-Space Search?</vt:lpstr>
    </vt:vector>
  </TitlesOfParts>
  <Company>AICML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Transposition Inference in PSVN</dc:title>
  <dc:creator>Robert Holte</dc:creator>
  <cp:lastModifiedBy>rholte</cp:lastModifiedBy>
  <cp:revision>183</cp:revision>
  <dcterms:created xsi:type="dcterms:W3CDTF">2011-03-15T04:29:32Z</dcterms:created>
  <dcterms:modified xsi:type="dcterms:W3CDTF">2016-03-21T15:21:52Z</dcterms:modified>
</cp:coreProperties>
</file>